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8"/>
  </p:notesMasterIdLst>
  <p:sldIdLst>
    <p:sldId id="367" r:id="rId3"/>
    <p:sldId id="320" r:id="rId4"/>
    <p:sldId id="256" r:id="rId5"/>
    <p:sldId id="257" r:id="rId6"/>
    <p:sldId id="491" r:id="rId7"/>
    <p:sldId id="412" r:id="rId8"/>
    <p:sldId id="260" r:id="rId9"/>
    <p:sldId id="261" r:id="rId10"/>
    <p:sldId id="304" r:id="rId11"/>
    <p:sldId id="454" r:id="rId12"/>
    <p:sldId id="262" r:id="rId13"/>
    <p:sldId id="263" r:id="rId14"/>
    <p:sldId id="264" r:id="rId15"/>
    <p:sldId id="321" r:id="rId16"/>
    <p:sldId id="265" r:id="rId17"/>
    <p:sldId id="305" r:id="rId18"/>
    <p:sldId id="306" r:id="rId19"/>
    <p:sldId id="307" r:id="rId20"/>
    <p:sldId id="272" r:id="rId21"/>
    <p:sldId id="273" r:id="rId22"/>
    <p:sldId id="309" r:id="rId23"/>
    <p:sldId id="275" r:id="rId24"/>
    <p:sldId id="308" r:id="rId25"/>
    <p:sldId id="276" r:id="rId26"/>
    <p:sldId id="310" r:id="rId27"/>
    <p:sldId id="278" r:id="rId28"/>
    <p:sldId id="282" r:id="rId29"/>
    <p:sldId id="301" r:id="rId30"/>
    <p:sldId id="311" r:id="rId31"/>
    <p:sldId id="312" r:id="rId32"/>
    <p:sldId id="313" r:id="rId33"/>
    <p:sldId id="314" r:id="rId34"/>
    <p:sldId id="315" r:id="rId35"/>
    <p:sldId id="316" r:id="rId36"/>
    <p:sldId id="317" r:id="rId37"/>
    <p:sldId id="318" r:id="rId38"/>
    <p:sldId id="302" r:id="rId39"/>
    <p:sldId id="286" r:id="rId40"/>
    <p:sldId id="287" r:id="rId41"/>
    <p:sldId id="288" r:id="rId42"/>
    <p:sldId id="289" r:id="rId43"/>
    <p:sldId id="290" r:id="rId44"/>
    <p:sldId id="294" r:id="rId45"/>
    <p:sldId id="295" r:id="rId46"/>
    <p:sldId id="303"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3.xml"/><Relationship Id="rId49" Type="http://schemas.openxmlformats.org/officeDocument/2006/relationships/presProps" Target="presProps.xml"/><Relationship Id="rId48" Type="http://schemas.openxmlformats.org/officeDocument/2006/relationships/notesMaster" Target="notesMasters/notesMaster1.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D06597-CCDA-4740-A9DF-2724201723A3}"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E16048-3B65-44AC-978A-C808BDAB94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2208933" cy="6858000"/>
          </a:xfrm>
          <a:prstGeom prst="rect">
            <a:avLst/>
          </a:prstGeom>
          <a:noFill/>
          <a:ln w="9525">
            <a:noFill/>
          </a:ln>
        </p:spPr>
      </p:pic>
      <p:sp>
        <p:nvSpPr>
          <p:cNvPr id="2051" name="Rectangle 3"/>
          <p:cNvSpPr>
            <a:spLocks noGrp="1" noChangeArrowheads="1"/>
          </p:cNvSpPr>
          <p:nvPr>
            <p:ph type="ctrTitle"/>
          </p:nvPr>
        </p:nvSpPr>
        <p:spPr>
          <a:xfrm>
            <a:off x="624417" y="1196975"/>
            <a:ext cx="10943167" cy="1082675"/>
          </a:xfrm>
        </p:spPr>
        <p:txBody>
          <a:bodyPr/>
          <a:lstStyle>
            <a:lvl1pPr algn="ctr">
              <a:defRPr>
                <a:solidFill>
                  <a:schemeClr val="bg1"/>
                </a:solidFill>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626533" y="2422525"/>
            <a:ext cx="10949517" cy="1752600"/>
          </a:xfrm>
        </p:spPr>
        <p:txBody>
          <a:bodyPr/>
          <a:lstStyle>
            <a:lvl1pPr marL="0" indent="0" algn="ctr">
              <a:buFontTx/>
              <a:buNone/>
              <a:defRPr>
                <a:solidFill>
                  <a:schemeClr val="bg1"/>
                </a:solidFill>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A27150C5-8E59-4F80-96F8-94485D8AB6B6}" type="datetimeFigureOut">
              <a:rPr lang="en-US" smtClean="0"/>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F768B61D-2E9D-42FA-B577-29E4D7DDA4DA}"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A27150C5-8E59-4F80-96F8-94485D8AB6B6}"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F768B61D-2E9D-42FA-B577-29E4D7DDA4DA}"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A27150C5-8E59-4F80-96F8-94485D8AB6B6}"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F768B61D-2E9D-42FA-B577-29E4D7DDA4DA}"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A27150C5-8E59-4F80-96F8-94485D8AB6B6}"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F768B61D-2E9D-42FA-B577-29E4D7DDA4DA}"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A27150C5-8E59-4F80-96F8-94485D8AB6B6}"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F768B61D-2E9D-42FA-B577-29E4D7DDA4DA}"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A27150C5-8E59-4F80-96F8-94485D8AB6B6}"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F768B61D-2E9D-42FA-B577-29E4D7DDA4DA}"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A27150C5-8E59-4F80-96F8-94485D8AB6B6}"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F768B61D-2E9D-42FA-B577-29E4D7DDA4DA}"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A27150C5-8E59-4F80-96F8-94485D8AB6B6}"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F768B61D-2E9D-42FA-B577-29E4D7DDA4DA}"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A27150C5-8E59-4F80-96F8-94485D8AB6B6}"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F768B61D-2E9D-42FA-B577-29E4D7DDA4DA}"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A27150C5-8E59-4F80-96F8-94485D8AB6B6}"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F768B61D-2E9D-42FA-B577-29E4D7DDA4DA}"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A27150C5-8E59-4F80-96F8-94485D8AB6B6}"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F768B61D-2E9D-42FA-B577-29E4D7DDA4DA}"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9"/>
          <p:cNvPicPr>
            <a:picLocks noChangeAspect="1"/>
          </p:cNvPicPr>
          <p:nvPr/>
        </p:nvPicPr>
        <p:blipFill>
          <a:blip r:embed="rId12"/>
          <a:stretch>
            <a:fillRect/>
          </a:stretch>
        </p:blipFill>
        <p:spPr>
          <a:xfrm>
            <a:off x="0" y="0"/>
            <a:ext cx="12208933"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A27150C5-8E59-4F80-96F8-94485D8AB6B6}" type="datetimeFigureOut">
              <a:rPr lang="en-US" smtClean="0"/>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F768B61D-2E9D-42FA-B577-29E4D7DDA4DA}"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hyperlink" Target="https://www.instagram.com/motherdairy48?igsh=ZW1kbWJ3eDNqNnFi" TargetMode="External"/></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www.instagram.com/motherdairy48?igsh=ZW1kbWJ3eDNqNnFi" TargetMode="External"/><Relationship Id="rId2" Type="http://schemas.openxmlformats.org/officeDocument/2006/relationships/image" Target="../media/image28.png"/><Relationship Id="rId1" Type="http://schemas.openxmlformats.org/officeDocument/2006/relationships/image" Target="../media/image27.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hyperlink" Target="https://www.canva.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www.pexels.com/" TargetMode="External"/><Relationship Id="rId2" Type="http://schemas.openxmlformats.org/officeDocument/2006/relationships/image" Target="../media/image32.png"/><Relationship Id="rId1" Type="http://schemas.openxmlformats.org/officeDocument/2006/relationships/hyperlink" Target="https://www.instagram.com/motherdairy/reel/C5m7M3cB47L/?hl=en"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977265"/>
            <a:ext cx="11052175" cy="1221105"/>
          </a:xfrm>
        </p:spPr>
        <p:txBody>
          <a:bodyPr>
            <a:normAutofit fontScale="90000"/>
          </a:bodyPr>
          <a:p>
            <a:pPr algn="just"/>
            <a:r>
              <a:rPr lang="en-US" sz="6000" b="1">
                <a:solidFill>
                  <a:schemeClr val="accent1"/>
                </a:solidFill>
                <a:effectLst>
                  <a:outerShdw blurRad="38100" dist="25400" dir="5400000" algn="ctr" rotWithShape="0">
                    <a:srgbClr val="6E747A">
                      <a:alpha val="43000"/>
                    </a:srgbClr>
                  </a:outerShdw>
                </a:effectLst>
              </a:rPr>
              <a:t>   </a:t>
            </a:r>
            <a:r>
              <a:rPr lang="en-US" sz="5335" b="1">
                <a:solidFill>
                  <a:schemeClr val="accent1"/>
                </a:solidFill>
                <a:effectLst>
                  <a:outerShdw blurRad="38100" dist="25400" dir="5400000" algn="ctr" rotWithShape="0">
                    <a:srgbClr val="6E747A">
                      <a:alpha val="43000"/>
                    </a:srgbClr>
                  </a:outerShdw>
                </a:effectLst>
              </a:rPr>
              <a:t>   A Project Report on Mother</a:t>
            </a:r>
            <a:r>
              <a:rPr lang="en-US" sz="4890" b="1">
                <a:solidFill>
                  <a:schemeClr val="accent1"/>
                </a:solidFill>
                <a:effectLst>
                  <a:outerShdw blurRad="38100" dist="25400" dir="5400000" algn="ctr" rotWithShape="0">
                    <a:srgbClr val="6E747A">
                      <a:alpha val="43000"/>
                    </a:srgbClr>
                  </a:outerShdw>
                </a:effectLst>
              </a:rPr>
              <a:t> Dairy </a:t>
            </a:r>
            <a:endParaRPr lang="en-US" sz="4890" b="1" i="1">
              <a:solidFill>
                <a:schemeClr val="accent1"/>
              </a:solidFill>
              <a:effectLst>
                <a:outerShdw blurRad="38100" dist="25400" dir="5400000" algn="ctr" rotWithShape="0">
                  <a:srgbClr val="6E747A">
                    <a:alpha val="43000"/>
                  </a:srgbClr>
                </a:outerShdw>
              </a:effectLst>
              <a:latin typeface="Sitka Banner" charset="0"/>
              <a:cs typeface="Sitka Banner" charset="0"/>
            </a:endParaRPr>
          </a:p>
        </p:txBody>
      </p:sp>
      <p:sp>
        <p:nvSpPr>
          <p:cNvPr id="4" name="Content Placeholder 3"/>
          <p:cNvSpPr/>
          <p:nvPr>
            <p:ph idx="1"/>
          </p:nvPr>
        </p:nvSpPr>
        <p:spPr>
          <a:xfrm>
            <a:off x="838200" y="1825625"/>
            <a:ext cx="10515600" cy="5032375"/>
          </a:xfrm>
        </p:spPr>
        <p:txBody>
          <a:bodyPr>
            <a:normAutofit fontScale="90000"/>
          </a:bodyPr>
          <a:p>
            <a:pPr marL="0" indent="0">
              <a:buNone/>
            </a:pPr>
            <a:r>
              <a:rPr lang="en-US" sz="3600" b="1">
                <a:latin typeface="Arial Narrow" panose="020B0606020202030204" charset="0"/>
                <a:cs typeface="Arial Narrow" panose="020B0606020202030204" charset="0"/>
              </a:rPr>
              <a:t>                </a:t>
            </a:r>
            <a:endParaRPr lang="en-US" sz="3600" b="1">
              <a:latin typeface="Arial Narrow" panose="020B0606020202030204" charset="0"/>
              <a:cs typeface="Arial Narrow" panose="020B0606020202030204" charset="0"/>
            </a:endParaRPr>
          </a:p>
          <a:p>
            <a:pPr marL="0" indent="0">
              <a:buNone/>
            </a:pPr>
            <a:r>
              <a:rPr lang="en-US" sz="3600" b="1">
                <a:latin typeface="Arial Narrow" panose="020B0606020202030204" charset="0"/>
                <a:cs typeface="Arial Narrow" panose="020B0606020202030204" charset="0"/>
              </a:rPr>
              <a:t>                                    </a:t>
            </a:r>
            <a:r>
              <a:rPr lang="en-US" sz="3600" b="1">
                <a:solidFill>
                  <a:srgbClr val="FF0000"/>
                </a:solidFill>
                <a:latin typeface="Arial Narrow" panose="020B0606020202030204" charset="0"/>
                <a:cs typeface="Arial Narrow" panose="020B0606020202030204" charset="0"/>
              </a:rPr>
              <a:t>MENTOR</a:t>
            </a:r>
            <a:r>
              <a:rPr lang="en-US" sz="3600" b="1">
                <a:latin typeface="Arial Narrow" panose="020B0606020202030204" charset="0"/>
                <a:cs typeface="Arial Narrow" panose="020B0606020202030204" charset="0"/>
              </a:rPr>
              <a:t>:</a:t>
            </a:r>
            <a:endParaRPr lang="en-US" b="1">
              <a:latin typeface="Arial Narrow" panose="020B0606020202030204" charset="0"/>
              <a:cs typeface="Arial Narrow" panose="020B0606020202030204" charset="0"/>
            </a:endParaRPr>
          </a:p>
          <a:p>
            <a:pPr marL="0" indent="0">
              <a:buNone/>
            </a:pPr>
            <a:r>
              <a:rPr lang="en-US" b="1">
                <a:latin typeface="Arial Narrow" panose="020B0606020202030204" charset="0"/>
                <a:cs typeface="Arial Narrow" panose="020B0606020202030204" charset="0"/>
              </a:rPr>
              <a:t>                                </a:t>
            </a:r>
            <a:r>
              <a:rPr lang="en-US" b="1">
                <a:latin typeface="Arial Rounded MT Bold" panose="020F0704030504030204" charset="0"/>
                <a:cs typeface="Arial Rounded MT Bold" panose="020F0704030504030204" charset="0"/>
              </a:rPr>
              <a:t>K.RATNA KUMARI MADAM</a:t>
            </a:r>
            <a:endParaRPr lang="en-US" b="1">
              <a:latin typeface="Arial Rounded MT Bold" panose="020F0704030504030204" charset="0"/>
              <a:cs typeface="Arial Rounded MT Bold" panose="020F0704030504030204" charset="0"/>
            </a:endParaRPr>
          </a:p>
          <a:p>
            <a:pPr marL="0" indent="0">
              <a:buNone/>
            </a:pPr>
            <a:r>
              <a:rPr lang="en-US" sz="3200" b="1">
                <a:latin typeface="+mj-lt"/>
                <a:cs typeface="+mj-lt"/>
              </a:rPr>
              <a:t>                                     </a:t>
            </a:r>
            <a:r>
              <a:rPr lang="en-US" sz="3200" b="1">
                <a:solidFill>
                  <a:schemeClr val="accent1">
                    <a:lumMod val="75000"/>
                  </a:schemeClr>
                </a:solidFill>
                <a:latin typeface="+mj-lt"/>
                <a:cs typeface="+mj-lt"/>
              </a:rPr>
              <a:t>  PRESENTED BY</a:t>
            </a:r>
            <a:r>
              <a:rPr lang="en-US" sz="3200" b="1">
                <a:latin typeface="+mj-lt"/>
                <a:cs typeface="+mj-lt"/>
              </a:rPr>
              <a:t> </a:t>
            </a:r>
            <a:endParaRPr lang="en-US" sz="3200" b="1">
              <a:latin typeface="+mj-lt"/>
              <a:cs typeface="+mj-lt"/>
            </a:endParaRPr>
          </a:p>
          <a:p>
            <a:pPr marL="0" indent="0">
              <a:buNone/>
            </a:pPr>
            <a:r>
              <a:rPr lang="en-US" sz="3200" b="1">
                <a:ln w="22225">
                  <a:solidFill>
                    <a:schemeClr val="accent2"/>
                  </a:solidFill>
                  <a:prstDash val="solid"/>
                </a:ln>
                <a:solidFill>
                  <a:schemeClr val="accent2">
                    <a:lumMod val="40000"/>
                    <a:lumOff val="60000"/>
                  </a:schemeClr>
                </a:solidFill>
                <a:effectLst/>
                <a:latin typeface="+mj-lt"/>
                <a:cs typeface="+mj-lt"/>
              </a:rPr>
              <a:t>                                   MUKKU.HEMA JYOTHI</a:t>
            </a:r>
            <a:endParaRPr lang="en-US" sz="3200" b="1">
              <a:ln w="22225">
                <a:solidFill>
                  <a:schemeClr val="accent2"/>
                </a:solidFill>
                <a:prstDash val="solid"/>
              </a:ln>
              <a:solidFill>
                <a:schemeClr val="accent2">
                  <a:lumMod val="40000"/>
                  <a:lumOff val="60000"/>
                </a:schemeClr>
              </a:solidFill>
              <a:effectLst/>
              <a:latin typeface="+mj-lt"/>
              <a:cs typeface="+mj-lt"/>
            </a:endParaRPr>
          </a:p>
          <a:p>
            <a:pPr marL="0" indent="0">
              <a:buNone/>
            </a:pPr>
            <a:r>
              <a:rPr lang="en-US" sz="3200" b="1">
                <a:solidFill>
                  <a:schemeClr val="tx1"/>
                </a:solidFill>
                <a:effectLst>
                  <a:outerShdw blurRad="38100" dist="19050" dir="2700000" algn="tl" rotWithShape="0">
                    <a:schemeClr val="dk1">
                      <a:alpha val="40000"/>
                    </a:schemeClr>
                  </a:outerShdw>
                </a:effectLst>
                <a:latin typeface="+mj-lt"/>
                <a:cs typeface="+mj-lt"/>
              </a:rPr>
              <a:t>                                   Reg No:213888200057 </a:t>
            </a:r>
            <a:endParaRPr lang="en-US" sz="3200" b="1">
              <a:solidFill>
                <a:schemeClr val="tx1"/>
              </a:solidFill>
              <a:effectLst>
                <a:outerShdw blurRad="38100" dist="19050" dir="2700000" algn="tl" rotWithShape="0">
                  <a:schemeClr val="dk1">
                    <a:alpha val="40000"/>
                  </a:schemeClr>
                </a:outerShdw>
              </a:effectLst>
              <a:latin typeface="+mj-lt"/>
              <a:cs typeface="+mj-lt"/>
            </a:endParaRPr>
          </a:p>
          <a:p>
            <a:pPr marL="0" indent="0">
              <a:buNone/>
            </a:pPr>
            <a:r>
              <a:rPr lang="en-US" sz="3200" b="1">
                <a:solidFill>
                  <a:schemeClr val="tx1"/>
                </a:solidFill>
                <a:effectLst>
                  <a:outerShdw blurRad="38100" dist="19050" dir="2700000" algn="tl" rotWithShape="0">
                    <a:schemeClr val="dk1">
                      <a:alpha val="40000"/>
                    </a:schemeClr>
                  </a:outerShdw>
                </a:effectLst>
                <a:latin typeface="+mj-lt"/>
                <a:cs typeface="+mj-lt"/>
              </a:rPr>
              <a:t>  </a:t>
            </a:r>
            <a:endParaRPr lang="en-US" sz="3200" b="1">
              <a:solidFill>
                <a:schemeClr val="tx1"/>
              </a:solidFill>
              <a:effectLst>
                <a:outerShdw blurRad="38100" dist="19050" dir="2700000" algn="tl" rotWithShape="0">
                  <a:schemeClr val="dk1">
                    <a:alpha val="40000"/>
                  </a:schemeClr>
                </a:outerShdw>
              </a:effectLst>
              <a:latin typeface="+mj-lt"/>
              <a:cs typeface="+mj-lt"/>
            </a:endParaRPr>
          </a:p>
          <a:p>
            <a:pPr marL="0" indent="0">
              <a:buNone/>
            </a:pPr>
            <a:r>
              <a:rPr lang="en-US" sz="3600" b="1">
                <a:solidFill>
                  <a:schemeClr val="tx1"/>
                </a:solidFill>
                <a:effectLst>
                  <a:outerShdw blurRad="38100" dist="19050" dir="2700000" algn="tl" rotWithShape="0">
                    <a:schemeClr val="dk1">
                      <a:alpha val="40000"/>
                    </a:schemeClr>
                  </a:outerShdw>
                </a:effectLst>
                <a:latin typeface="Sitka Text Semibold" charset="0"/>
                <a:cs typeface="Sitka Text Semibold" charset="0"/>
              </a:rPr>
              <a:t>             ADIKAVI NANNAYA UNIVERSITY</a:t>
            </a:r>
            <a:endParaRPr lang="en-US" sz="3600" b="1">
              <a:solidFill>
                <a:schemeClr val="tx1"/>
              </a:solidFill>
              <a:effectLst>
                <a:outerShdw blurRad="38100" dist="19050" dir="2700000" algn="tl" rotWithShape="0">
                  <a:schemeClr val="dk1">
                    <a:alpha val="40000"/>
                  </a:schemeClr>
                </a:outerShdw>
              </a:effectLst>
              <a:latin typeface="Sitka Text Semibold" charset="0"/>
              <a:cs typeface="Sitka Text Semibold" charset="0"/>
            </a:endParaRPr>
          </a:p>
          <a:p>
            <a:pPr marL="0" indent="0">
              <a:buNone/>
            </a:pPr>
            <a:r>
              <a:rPr lang="en-US" sz="3600" b="1">
                <a:solidFill>
                  <a:schemeClr val="tx1"/>
                </a:solidFill>
                <a:effectLst>
                  <a:outerShdw blurRad="38100" dist="19050" dir="2700000" algn="tl" rotWithShape="0">
                    <a:schemeClr val="dk1">
                      <a:alpha val="40000"/>
                    </a:schemeClr>
                  </a:outerShdw>
                </a:effectLst>
                <a:latin typeface="Sitka Text Semibold" charset="0"/>
                <a:cs typeface="Sitka Text Semibold" charset="0"/>
              </a:rPr>
              <a:t>        </a:t>
            </a:r>
            <a:r>
              <a:rPr lang="en-US" b="1">
                <a:solidFill>
                  <a:schemeClr val="tx1"/>
                </a:solidFill>
                <a:effectLst>
                  <a:outerShdw blurRad="38100" dist="19050" dir="2700000" algn="tl" rotWithShape="0">
                    <a:schemeClr val="dk1">
                      <a:alpha val="40000"/>
                    </a:schemeClr>
                  </a:outerShdw>
                </a:effectLst>
                <a:latin typeface="+mj-lt"/>
                <a:cs typeface="+mj-lt"/>
              </a:rPr>
              <a:t>SRI VASAVI DEGREE COLLEGE(TADEPALLIGUDEM) </a:t>
            </a:r>
            <a:r>
              <a:rPr lang="en-US" sz="3600" b="1">
                <a:solidFill>
                  <a:schemeClr val="tx1"/>
                </a:solidFill>
                <a:effectLst>
                  <a:outerShdw blurRad="38100" dist="19050" dir="2700000" algn="tl" rotWithShape="0">
                    <a:schemeClr val="dk1">
                      <a:alpha val="40000"/>
                    </a:schemeClr>
                  </a:outerShdw>
                </a:effectLst>
                <a:latin typeface="+mj-lt"/>
                <a:cs typeface="+mj-lt"/>
              </a:rPr>
              <a:t>     </a:t>
            </a:r>
            <a:r>
              <a:rPr lang="en-US" sz="3200" b="1">
                <a:solidFill>
                  <a:schemeClr val="tx1"/>
                </a:solidFill>
                <a:effectLst>
                  <a:outerShdw blurRad="38100" dist="19050" dir="2700000" algn="tl" rotWithShape="0">
                    <a:schemeClr val="dk1">
                      <a:alpha val="40000"/>
                    </a:schemeClr>
                  </a:outerShdw>
                </a:effectLst>
                <a:latin typeface="+mj-lt"/>
                <a:cs typeface="+mj-lt"/>
              </a:rPr>
              <a:t> </a:t>
            </a:r>
            <a:endParaRPr lang="en-US" sz="3200" b="1">
              <a:solidFill>
                <a:schemeClr val="tx1"/>
              </a:solidFill>
              <a:effectLst>
                <a:outerShdw blurRad="38100" dist="19050" dir="2700000" algn="tl" rotWithShape="0">
                  <a:schemeClr val="dk1">
                    <a:alpha val="40000"/>
                  </a:schemeClr>
                </a:outerShdw>
              </a:effectLst>
              <a:latin typeface="+mj-lt"/>
              <a:cs typeface="+mj-lt"/>
            </a:endParaRPr>
          </a:p>
        </p:txBody>
      </p:sp>
      <p:sp>
        <p:nvSpPr>
          <p:cNvPr id="3" name="Rectangles 2"/>
          <p:cNvSpPr/>
          <p:nvPr/>
        </p:nvSpPr>
        <p:spPr>
          <a:xfrm>
            <a:off x="1344295" y="0"/>
            <a:ext cx="10178415" cy="818515"/>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5" name="Text Box 4"/>
          <p:cNvSpPr txBox="1"/>
          <p:nvPr/>
        </p:nvSpPr>
        <p:spPr>
          <a:xfrm>
            <a:off x="1175385" y="0"/>
            <a:ext cx="10347325" cy="819150"/>
          </a:xfrm>
          <a:prstGeom prst="rect">
            <a:avLst/>
          </a:prstGeom>
          <a:noFill/>
        </p:spPr>
        <p:txBody>
          <a:bodyPr wrap="square" rtlCol="0">
            <a:noAutofit/>
          </a:bodyPr>
          <a:p>
            <a:r>
              <a:rPr lang="en-US" sz="4400">
                <a:ln>
                  <a:noFill/>
                </a:ln>
                <a:solidFill>
                  <a:schemeClr val="tx1"/>
                </a:solidFill>
                <a:latin typeface="Algerian" panose="04020705040A02060702" charset="0"/>
                <a:cs typeface="Algerian" panose="04020705040A02060702" charset="0"/>
              </a:rPr>
              <a:t>      DIGITAL MARKETING INTERNSHIP </a:t>
            </a:r>
            <a:endParaRPr lang="en-US" sz="4400">
              <a:ln>
                <a:noFill/>
              </a:ln>
              <a:solidFill>
                <a:schemeClr val="tx1"/>
              </a:solidFill>
              <a:latin typeface="Algerian" panose="04020705040A02060702" charset="0"/>
              <a:cs typeface="Algerian" panose="04020705040A0206070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60325"/>
            <a:ext cx="10515600" cy="1325563"/>
          </a:xfrm>
        </p:spPr>
        <p:txBody>
          <a:bodyPr/>
          <a:p>
            <a:r>
              <a:rPr lang="en-US" b="1"/>
              <a:t>Competitor-3. Paras Dairy</a:t>
            </a:r>
            <a:endParaRPr lang="en-US" b="1"/>
          </a:p>
        </p:txBody>
      </p:sp>
      <p:sp>
        <p:nvSpPr>
          <p:cNvPr id="3" name="Content Placeholder 2"/>
          <p:cNvSpPr>
            <a:spLocks noGrp="1"/>
          </p:cNvSpPr>
          <p:nvPr>
            <p:ph idx="1"/>
          </p:nvPr>
        </p:nvSpPr>
        <p:spPr>
          <a:xfrm>
            <a:off x="838200" y="1320800"/>
            <a:ext cx="10515600" cy="5536565"/>
          </a:xfrm>
        </p:spPr>
        <p:txBody>
          <a:bodyPr/>
          <a:p>
            <a:pPr marL="0" indent="0">
              <a:buNone/>
            </a:pPr>
            <a:r>
              <a:rPr lang="en-US" sz="2400"/>
              <a:t>P</a:t>
            </a:r>
            <a:r>
              <a:rPr lang="en-US" sz="2400">
                <a:latin typeface="Sitka Text Semibold" charset="0"/>
                <a:cs typeface="Sitka Text Semibold" charset="0"/>
              </a:rPr>
              <a:t>aras </a:t>
            </a:r>
            <a:r>
              <a:rPr lang="en-US" sz="2400">
                <a:latin typeface="Calibri" panose="020F0502020204030204" charset="0"/>
                <a:cs typeface="Calibri" panose="020F0502020204030204" charset="0"/>
              </a:rPr>
              <a:t>Dairy </a:t>
            </a:r>
            <a:r>
              <a:rPr lang="en-US" sz="2400">
                <a:latin typeface="Sitka Text Semibold" charset="0"/>
                <a:cs typeface="Sitka Text Semibold" charset="0"/>
              </a:rPr>
              <a:t>is another significant competitor in the India dairy industry. </a:t>
            </a:r>
            <a:endParaRPr lang="en-US" sz="2400">
              <a:latin typeface="Sitka Text Semibold" charset="0"/>
              <a:cs typeface="Sitka Text Semibold" charset="0"/>
            </a:endParaRPr>
          </a:p>
          <a:p>
            <a:pPr marL="0" indent="0">
              <a:buNone/>
            </a:pPr>
            <a:r>
              <a:rPr lang="en-US" sz="2400">
                <a:latin typeface="Sitka Text Semibold" charset="0"/>
                <a:cs typeface="Sitka Text Semibold" charset="0"/>
              </a:rPr>
              <a:t>It offers a variety of dairy  products such as milk,ghee, butter, paneer and yogutry.Paras Dairy emphasizes its commitment to quality and purity, targeting health-conscious consumers.</a:t>
            </a:r>
            <a:endParaRPr lang="en-US" sz="2400">
              <a:latin typeface="Sitka Text Semibold" charset="0"/>
              <a:cs typeface="Sitka Text Semibold" charset="0"/>
            </a:endParaRPr>
          </a:p>
          <a:p>
            <a:pPr marL="0" indent="0">
              <a:buNone/>
            </a:pPr>
            <a:r>
              <a:rPr lang="en-US" sz="3200" b="1"/>
              <a:t>Strengths:</a:t>
            </a:r>
            <a:r>
              <a:rPr lang="en-US" sz="2400" b="1">
                <a:latin typeface="Calibri Light" panose="020F0302020204030204" charset="0"/>
                <a:cs typeface="Calibri Light" panose="020F0302020204030204" charset="0"/>
              </a:rPr>
              <a:t>Focus on premium dairy products, strong distribution network.</a:t>
            </a:r>
            <a:endParaRPr lang="en-US" sz="2400" b="1">
              <a:latin typeface="Calibri Light" panose="020F0302020204030204" charset="0"/>
              <a:cs typeface="Calibri Light" panose="020F0302020204030204" charset="0"/>
            </a:endParaRPr>
          </a:p>
          <a:p>
            <a:pPr marL="0" indent="0">
              <a:buNone/>
            </a:pPr>
            <a:r>
              <a:rPr lang="en-US" b="1">
                <a:ln>
                  <a:solidFill>
                    <a:schemeClr val="tx1"/>
                  </a:solidFill>
                </a:ln>
                <a:latin typeface="Calibri Light" panose="020F0302020204030204" charset="0"/>
                <a:cs typeface="Calibri Light" panose="020F0302020204030204" charset="0"/>
              </a:rPr>
              <a:t>Weaknesses</a:t>
            </a:r>
            <a:r>
              <a:rPr lang="en-US" sz="2400" b="1">
                <a:ln>
                  <a:solidFill>
                    <a:schemeClr val="tx1"/>
                  </a:solidFill>
                </a:ln>
                <a:latin typeface="Calibri Light" panose="020F0302020204030204" charset="0"/>
                <a:cs typeface="Calibri Light" panose="020F0302020204030204" charset="0"/>
              </a:rPr>
              <a:t>:</a:t>
            </a:r>
            <a:r>
              <a:rPr lang="en-US" sz="2400"/>
              <a:t>Limited brand recognition compared to larger competitor, regional presence.</a:t>
            </a:r>
            <a:endParaRPr lang="en-US" sz="2400"/>
          </a:p>
          <a:p>
            <a:pPr marL="0" indent="0">
              <a:buNone/>
            </a:pPr>
            <a:r>
              <a:rPr lang="en-US" b="1"/>
              <a:t>Opportunities:</a:t>
            </a:r>
            <a:r>
              <a:rPr lang="en-US" sz="2800"/>
              <a:t> </a:t>
            </a:r>
            <a:r>
              <a:rPr lang="en-US" sz="2400"/>
              <a:t>Market expansion, diversification into new product categories.</a:t>
            </a:r>
            <a:endParaRPr lang="en-US" sz="2400"/>
          </a:p>
          <a:p>
            <a:pPr marL="0" indent="0">
              <a:buNone/>
            </a:pPr>
            <a:r>
              <a:rPr lang="en-US" b="1"/>
              <a:t>Treats:</a:t>
            </a:r>
            <a:r>
              <a:rPr lang="en-US" sz="2400"/>
              <a:t> Competition from established brands,supply chain disruption.</a:t>
            </a:r>
            <a:endParaRPr lang="en-US" sz="2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1035" y="344170"/>
            <a:ext cx="11243310" cy="4705350"/>
          </a:xfrm>
        </p:spPr>
        <p:txBody>
          <a:bodyPr>
            <a:normAutofit fontScale="90000" lnSpcReduction="10000"/>
          </a:bodyPr>
          <a:lstStyle/>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3200" b="1" dirty="0">
                <a:latin typeface="Times New Roman" panose="02020603050405020304" pitchFamily="18" charset="0"/>
                <a:cs typeface="Times New Roman" panose="02020603050405020304" pitchFamily="18" charset="0"/>
              </a:rPr>
              <a:t>Competitor-4.Mother Dairy's own regional competitors: </a:t>
            </a:r>
            <a:r>
              <a:rPr lang="en-US" sz="3200" b="1" dirty="0">
                <a:latin typeface="Times New Roman" panose="02020603050405020304" pitchFamily="18" charset="0"/>
                <a:cs typeface="Times New Roman" panose="02020603050405020304" pitchFamily="18" charset="0"/>
              </a:rPr>
              <a:t>  </a:t>
            </a:r>
            <a:endParaRPr lang="en-US" sz="3200" b="1"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Strengths</a:t>
            </a:r>
            <a:r>
              <a:rPr lang="en-US" sz="2000"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a:t>
            </a:r>
            <a:r>
              <a:rPr lang="en-US" sz="2665" dirty="0">
                <a:latin typeface="Times New Roman" panose="02020603050405020304" pitchFamily="18" charset="0"/>
                <a:cs typeface="Times New Roman" panose="02020603050405020304" pitchFamily="18" charset="0"/>
              </a:rPr>
              <a:t>Local brand loyalty, understanding of regional preferences.</a:t>
            </a:r>
            <a:r>
              <a:rPr lang="en-US" sz="24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Weaknesses</a:t>
            </a:r>
            <a:r>
              <a:rPr lang="en-US" sz="2000" dirty="0">
                <a:latin typeface="Times New Roman" panose="02020603050405020304" pitchFamily="18" charset="0"/>
                <a:cs typeface="Times New Roman" panose="02020603050405020304" pitchFamily="18" charset="0"/>
              </a:rPr>
              <a:t>:</a:t>
            </a:r>
            <a:r>
              <a:rPr lang="en-US" sz="2665" dirty="0">
                <a:latin typeface="Times New Roman" panose="02020603050405020304" pitchFamily="18" charset="0"/>
                <a:cs typeface="Times New Roman" panose="02020603050405020304" pitchFamily="18" charset="0"/>
              </a:rPr>
              <a:t> Limited distribution outside their regions, fewer resources for innovation</a:t>
            </a:r>
            <a:r>
              <a:rPr lang="en-US" sz="24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Opportunities</a:t>
            </a:r>
            <a:r>
              <a:rPr lang="en-US"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Leveraging local ties for market dominance, expansion into adjacet</a:t>
            </a: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                                markets.</a:t>
            </a: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Threats</a:t>
            </a:r>
            <a:r>
              <a:rPr lang="en-US" sz="2665" dirty="0">
                <a:latin typeface="Times New Roman" panose="02020603050405020304" pitchFamily="18" charset="0"/>
                <a:cs typeface="Times New Roman" panose="02020603050405020304" pitchFamily="18" charset="0"/>
              </a:rPr>
              <a:t>: Mother Dairy's expansion efforts, larger competitors entering local markets.</a:t>
            </a:r>
            <a:endParaRPr lang="en-US" sz="2665" dirty="0">
              <a:latin typeface="Times New Roman" panose="02020603050405020304" pitchFamily="18" charset="0"/>
              <a:cs typeface="Times New Roman" panose="02020603050405020304" pitchFamily="18" charset="0"/>
            </a:endParaRPr>
          </a:p>
          <a:p>
            <a:pPr marL="0" indent="0">
              <a:buNone/>
            </a:pPr>
            <a:r>
              <a:rPr lang="en-US" sz="2665" dirty="0">
                <a:latin typeface="Times New Roman" panose="02020603050405020304" pitchFamily="18" charset="0"/>
                <a:cs typeface="Times New Roman" panose="02020603050405020304" pitchFamily="18" charset="0"/>
              </a:rPr>
              <a:t>	      Analyzing these competitors' strengths, weaknesses, opportunities, and threats can provide insights into how Mother Dairy can position itself strategically in the market.</a:t>
            </a:r>
            <a:r>
              <a:rPr lang="en-US" sz="2400"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2611" y="737638"/>
            <a:ext cx="8174216" cy="608268"/>
          </a:xfrm>
        </p:spPr>
        <p:txBody>
          <a:bodyPr>
            <a:normAutofit/>
          </a:bodyPr>
          <a:lstStyle/>
          <a:p>
            <a:r>
              <a:rPr lang="en-US" sz="3200" b="1" dirty="0">
                <a:latin typeface="Times New Roman" panose="02020603050405020304" pitchFamily="18" charset="0"/>
                <a:cs typeface="Times New Roman" panose="02020603050405020304" pitchFamily="18" charset="0"/>
              </a:rPr>
              <a:t>1.3 BUYER’S/AUDIENCE’S PERSONA</a:t>
            </a:r>
            <a:endParaRPr lang="en-US" sz="32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67778" y="1779857"/>
            <a:ext cx="10832939" cy="4340505"/>
          </a:xfrm>
        </p:spPr>
        <p:txBody>
          <a:bodyPr>
            <a:noAutofit/>
          </a:bodyPr>
          <a:lstStyle/>
          <a:p>
            <a:pPr marL="0" indent="0">
              <a:buNone/>
            </a:pPr>
            <a:r>
              <a:rPr lang="en-US" sz="2000" dirty="0">
                <a:latin typeface="Times New Roman" panose="02020603050405020304" pitchFamily="18" charset="0"/>
                <a:cs typeface="Times New Roman" panose="02020603050405020304" pitchFamily="18" charset="0"/>
              </a:rPr>
              <a:t>	The buyer personas or audience profiles for Mother Dairy typically include:</a:t>
            </a: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1.</a:t>
            </a:r>
            <a:r>
              <a:rPr lang="en-US" b="1" dirty="0">
                <a:latin typeface="Times New Roman" panose="02020603050405020304" pitchFamily="18" charset="0"/>
                <a:cs typeface="Times New Roman" panose="02020603050405020304" pitchFamily="18" charset="0"/>
              </a:rPr>
              <a:t>Health-Conscious Consumers:</a:t>
            </a:r>
            <a:endParaRPr lang="en-US" sz="2000" b="1" dirty="0">
              <a:latin typeface="Times New Roman" panose="02020603050405020304" pitchFamily="18" charset="0"/>
              <a:cs typeface="Times New Roman" panose="02020603050405020304" pitchFamily="18" charset="0"/>
            </a:endParaRPr>
          </a:p>
          <a:p>
            <a:pPr marL="457200" lvl="1" indent="0">
              <a:buNone/>
            </a:pPr>
            <a:r>
              <a:rPr lang="en-US" sz="2000" dirty="0">
                <a:latin typeface="Times New Roman" panose="02020603050405020304" pitchFamily="18" charset="0"/>
                <a:cs typeface="Times New Roman" panose="02020603050405020304" pitchFamily="18" charset="0"/>
              </a:rPr>
              <a:t>	 These individuals prioritize health and nutrition in their food choices. They are interested in dairy products that are natural, fresh, and free from additives. They may also be concerned about the sourcing and production methods of dairy products, preferring brands like Mother Dairy that emphasize quality and purity.</a:t>
            </a:r>
            <a:endParaRPr lang="en-US" sz="2000" dirty="0">
              <a:latin typeface="Times New Roman" panose="02020603050405020304" pitchFamily="18" charset="0"/>
              <a:cs typeface="Times New Roman" panose="02020603050405020304" pitchFamily="18" charset="0"/>
            </a:endParaRPr>
          </a:p>
          <a:p>
            <a:pPr marL="457200" lvl="1" indent="0">
              <a:buNone/>
            </a:pPr>
            <a:r>
              <a:rPr lang="en-US" sz="32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Family-oriented Shoppers</a:t>
            </a:r>
            <a:r>
              <a:rPr lang="en-US" sz="2000" b="1" dirty="0">
                <a:latin typeface="Times New Roman" panose="02020603050405020304" pitchFamily="18" charset="0"/>
                <a:cs typeface="Times New Roman" panose="02020603050405020304" pitchFamily="18" charset="0"/>
              </a:rPr>
              <a:t>: </a:t>
            </a:r>
            <a:endParaRPr lang="en-US" sz="2000" b="1" dirty="0">
              <a:latin typeface="Times New Roman" panose="02020603050405020304" pitchFamily="18" charset="0"/>
              <a:cs typeface="Times New Roman" panose="02020603050405020304" pitchFamily="18" charset="0"/>
            </a:endParaRPr>
          </a:p>
          <a:p>
            <a:pPr marL="457200" lvl="1" indent="0">
              <a:buNone/>
            </a:pPr>
            <a:r>
              <a:rPr lang="en-US" sz="2000" dirty="0">
                <a:latin typeface="Times New Roman" panose="02020603050405020304" pitchFamily="18" charset="0"/>
                <a:cs typeface="Times New Roman" panose="02020603050405020304" pitchFamily="18" charset="0"/>
              </a:rPr>
              <a:t>	Family-oriented buyers are often the primary purchasers of dairy products like milk, yogurt, and cheese. They look for products that are safe for consumption by all family members, including children and elderly members. They value brands like Mother Dairy that offer a wide range of dairy options suitable for different family members' preferences and dietary needs.</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7241" y="300942"/>
            <a:ext cx="11006559" cy="5876021"/>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4.</a:t>
            </a:r>
            <a:r>
              <a:rPr lang="en-US" sz="3200"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Price-Conscious Consumers:</a:t>
            </a:r>
            <a:endParaRPr lang="en-US" sz="2000" b="1" dirty="0">
              <a:latin typeface="Times New Roman" panose="02020603050405020304" pitchFamily="18" charset="0"/>
              <a:cs typeface="Times New Roman" panose="02020603050405020304" pitchFamily="18" charset="0"/>
            </a:endParaRPr>
          </a:p>
          <a:p>
            <a:pPr marL="457200" lvl="1" indent="0">
              <a:buNone/>
            </a:pPr>
            <a:r>
              <a:rPr lang="en-US" sz="2000" dirty="0">
                <a:latin typeface="Times New Roman" panose="02020603050405020304" pitchFamily="18" charset="0"/>
                <a:cs typeface="Times New Roman" panose="02020603050405020304" pitchFamily="18" charset="0"/>
              </a:rPr>
              <a:t>	 Price-conscious buyers are concerned about getting value for their money. While they prioritize affordability, they also expect decent quality and freshness in dairy products. Mother Dairy's competitive pricing strategy makes it appealing to this audience segment, especially in comparison to premium or imported dairy brands.</a:t>
            </a:r>
            <a:endParaRPr lang="en-US" sz="2000" dirty="0">
              <a:latin typeface="Times New Roman" panose="02020603050405020304" pitchFamily="18" charset="0"/>
              <a:cs typeface="Times New Roman" panose="02020603050405020304" pitchFamily="18" charset="0"/>
            </a:endParaRPr>
          </a:p>
          <a:p>
            <a:pPr marL="457200" lvl="1" indent="0">
              <a:buNone/>
            </a:pPr>
            <a:r>
              <a:rPr lang="en-US" sz="3200" dirty="0">
                <a:latin typeface="Times New Roman" panose="02020603050405020304" pitchFamily="18" charset="0"/>
                <a:cs typeface="Times New Roman" panose="02020603050405020304" pitchFamily="18" charset="0"/>
              </a:rPr>
              <a:t>5. </a:t>
            </a:r>
            <a:r>
              <a:rPr lang="en-US" sz="3200" b="1" dirty="0">
                <a:latin typeface="Times New Roman" panose="02020603050405020304" pitchFamily="18" charset="0"/>
                <a:cs typeface="Times New Roman" panose="02020603050405020304" pitchFamily="18" charset="0"/>
              </a:rPr>
              <a:t>Environmentally Conscious Individuals:</a:t>
            </a:r>
            <a:endParaRPr lang="en-US" sz="3200" b="1" dirty="0">
              <a:latin typeface="Times New Roman" panose="02020603050405020304" pitchFamily="18" charset="0"/>
              <a:cs typeface="Times New Roman" panose="02020603050405020304" pitchFamily="18" charset="0"/>
            </a:endParaRPr>
          </a:p>
          <a:p>
            <a:pPr marL="457200" lvl="1" indent="0">
              <a:buNone/>
            </a:pPr>
            <a:r>
              <a:rPr lang="en-US" sz="2000" dirty="0">
                <a:latin typeface="Times New Roman" panose="02020603050405020304" pitchFamily="18" charset="0"/>
                <a:cs typeface="Times New Roman" panose="02020603050405020304" pitchFamily="18" charset="0"/>
              </a:rPr>
              <a:t>	 Consumers who are environmentally conscious may prefer brands like Mother Dairy that prioritize sustainability and responsible sourcing practices. They appreciate efforts to reduce carbon footprint, support local farmers, and minimize packaging waste.</a:t>
            </a:r>
            <a:endParaRPr lang="en-US" sz="2000" dirty="0">
              <a:latin typeface="Times New Roman" panose="02020603050405020304" pitchFamily="18" charset="0"/>
              <a:cs typeface="Times New Roman" panose="02020603050405020304" pitchFamily="18" charset="0"/>
            </a:endParaRPr>
          </a:p>
          <a:p>
            <a:pPr marL="457200" lvl="1" indent="0">
              <a:buNone/>
            </a:pPr>
            <a:r>
              <a:rPr lang="en-US" sz="2000" dirty="0">
                <a:latin typeface="Times New Roman" panose="02020603050405020304" pitchFamily="18" charset="0"/>
                <a:cs typeface="Times New Roman" panose="02020603050405020304" pitchFamily="18" charset="0"/>
              </a:rPr>
              <a:t>	Understanding these buyer personas helps Mother Dairy tailor its marketing strategies, product development initiatives, and communication efforts to better meet the needs and preferences of its target audience segments.</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1"/>
          <a:stretch>
            <a:fillRect/>
          </a:stretch>
        </p:blipFill>
        <p:spPr>
          <a:xfrm>
            <a:off x="1075690" y="1156970"/>
            <a:ext cx="8945245" cy="4781550"/>
          </a:xfrm>
        </p:spPr>
      </p:pic>
      <p:sp>
        <p:nvSpPr>
          <p:cNvPr id="7" name="TextBox 6"/>
          <p:cNvSpPr txBox="1"/>
          <p:nvPr/>
        </p:nvSpPr>
        <p:spPr>
          <a:xfrm>
            <a:off x="2533015" y="342265"/>
            <a:ext cx="7040880" cy="577215"/>
          </a:xfrm>
          <a:prstGeom prst="rect">
            <a:avLst/>
          </a:prstGeom>
          <a:noFill/>
        </p:spPr>
        <p:txBody>
          <a:bodyPr wrap="square">
            <a:noAutofit/>
          </a:bodyPr>
          <a:lstStyle/>
          <a:p>
            <a:r>
              <a:rPr lang="en-US" sz="3200" b="1" dirty="0">
                <a:latin typeface="Times New Roman" panose="02020603050405020304" pitchFamily="18" charset="0"/>
                <a:cs typeface="Times New Roman" panose="02020603050405020304" pitchFamily="18" charset="0"/>
              </a:rPr>
              <a:t>Strategy Aim and the Behind this Story</a:t>
            </a:r>
            <a:endParaRPr lang="en-US" sz="32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3394" y="334297"/>
            <a:ext cx="7285703" cy="1063162"/>
          </a:xfrm>
        </p:spPr>
        <p:txBody>
          <a:bodyPr>
            <a:normAutofit fontScale="90000"/>
          </a:bodyPr>
          <a:lstStyle/>
          <a:p>
            <a:r>
              <a:rPr lang="en-US" sz="2700" b="1" dirty="0">
                <a:latin typeface="Times New Roman" panose="02020603050405020304" pitchFamily="18" charset="0"/>
                <a:cs typeface="Times New Roman" panose="02020603050405020304" pitchFamily="18" charset="0"/>
              </a:rPr>
              <a:t>2.SEO &amp; Keyword Research:</a:t>
            </a:r>
            <a:br>
              <a:rPr lang="en-US" sz="2700" b="1"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r>
              <a:rPr lang="en-US" sz="3600" b="1" dirty="0">
                <a:latin typeface="Times New Roman" panose="02020603050405020304" pitchFamily="18" charset="0"/>
                <a:cs typeface="Times New Roman" panose="02020603050405020304" pitchFamily="18" charset="0"/>
              </a:rPr>
              <a:t>2.1  SEO AUDIT</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94481" y="1690688"/>
            <a:ext cx="10659319" cy="4486275"/>
          </a:xfrm>
        </p:spPr>
        <p:txBody>
          <a:bodyPr>
            <a:normAutofit/>
          </a:bodyPr>
          <a:lstStyle/>
          <a:p>
            <a:pPr marL="0" lvl="0" indent="0" algn="l" rtl="0">
              <a:spcBef>
                <a:spcPts val="0"/>
              </a:spcBef>
              <a:spcAft>
                <a:spcPts val="0"/>
              </a:spcAft>
              <a:buNone/>
            </a:pPr>
            <a:r>
              <a:rPr lang="en-US" sz="2400" b="1" dirty="0">
                <a:solidFill>
                  <a:schemeClr val="dk1"/>
                </a:solidFill>
                <a:latin typeface="Times New Roman" panose="02020603050405020304" pitchFamily="18" charset="0"/>
                <a:ea typeface="Lato"/>
                <a:cs typeface="Times New Roman" panose="02020603050405020304" pitchFamily="18" charset="0"/>
                <a:sym typeface="Lato"/>
              </a:rPr>
              <a:t>● SEO Audit:</a:t>
            </a:r>
            <a:r>
              <a:rPr lang="en-US" sz="2400" dirty="0">
                <a:solidFill>
                  <a:schemeClr val="dk1"/>
                </a:solidFill>
                <a:latin typeface="Times New Roman" panose="02020603050405020304" pitchFamily="18" charset="0"/>
                <a:ea typeface="Lato"/>
                <a:cs typeface="Times New Roman" panose="02020603050405020304" pitchFamily="18" charset="0"/>
                <a:sym typeface="Lato"/>
              </a:rPr>
              <a:t> Do an SEO audit of the brands website</a:t>
            </a:r>
            <a:endParaRPr lang="en-US" sz="2400" dirty="0">
              <a:solidFill>
                <a:schemeClr val="dk1"/>
              </a:solidFill>
              <a:latin typeface="Times New Roman" panose="02020603050405020304" pitchFamily="18" charset="0"/>
              <a:ea typeface="Lato"/>
              <a:cs typeface="Times New Roman" panose="02020603050405020304" pitchFamily="18" charset="0"/>
              <a:sym typeface="Lato"/>
            </a:endParaRPr>
          </a:p>
          <a:p>
            <a:pPr marL="0" lvl="0" indent="0" algn="l" rtl="0">
              <a:spcBef>
                <a:spcPts val="0"/>
              </a:spcBef>
              <a:spcAft>
                <a:spcPts val="0"/>
              </a:spcAft>
              <a:buNone/>
            </a:pPr>
            <a:r>
              <a:rPr lang="en-US" sz="2400" dirty="0">
                <a:solidFill>
                  <a:schemeClr val="dk1"/>
                </a:solidFill>
                <a:latin typeface="Times New Roman" panose="02020603050405020304" pitchFamily="18" charset="0"/>
                <a:ea typeface="Lato"/>
                <a:cs typeface="Times New Roman" panose="02020603050405020304" pitchFamily="18" charset="0"/>
                <a:sym typeface="Lato"/>
              </a:rPr>
              <a:t>●</a:t>
            </a:r>
            <a:r>
              <a:rPr lang="en-US" sz="2400" b="1" dirty="0">
                <a:solidFill>
                  <a:schemeClr val="dk1"/>
                </a:solidFill>
                <a:latin typeface="Times New Roman" panose="02020603050405020304" pitchFamily="18" charset="0"/>
                <a:ea typeface="Lato"/>
                <a:cs typeface="Times New Roman" panose="02020603050405020304" pitchFamily="18" charset="0"/>
                <a:sym typeface="Lato"/>
              </a:rPr>
              <a:t> Keyword Research:</a:t>
            </a:r>
            <a:r>
              <a:rPr lang="en-US" sz="2400" dirty="0">
                <a:solidFill>
                  <a:schemeClr val="dk1"/>
                </a:solidFill>
                <a:latin typeface="Times New Roman" panose="02020603050405020304" pitchFamily="18" charset="0"/>
                <a:ea typeface="Lato"/>
                <a:cs typeface="Times New Roman" panose="02020603050405020304" pitchFamily="18" charset="0"/>
                <a:sym typeface="Lato"/>
              </a:rPr>
              <a:t> Define Research Objectives, Brainstorm Seed Keywords,</a:t>
            </a:r>
            <a:endParaRPr lang="en-US" sz="2400" dirty="0">
              <a:solidFill>
                <a:schemeClr val="dk1"/>
              </a:solidFill>
              <a:latin typeface="Times New Roman" panose="02020603050405020304" pitchFamily="18" charset="0"/>
              <a:ea typeface="Lato"/>
              <a:cs typeface="Times New Roman" panose="02020603050405020304" pitchFamily="18" charset="0"/>
              <a:sym typeface="Lato"/>
            </a:endParaRPr>
          </a:p>
          <a:p>
            <a:pPr marL="0" lvl="0" indent="0" algn="l" rtl="0">
              <a:spcBef>
                <a:spcPts val="0"/>
              </a:spcBef>
              <a:spcAft>
                <a:spcPts val="0"/>
              </a:spcAft>
              <a:buNone/>
            </a:pPr>
            <a:r>
              <a:rPr lang="en-US" sz="2400" dirty="0">
                <a:solidFill>
                  <a:schemeClr val="dk1"/>
                </a:solidFill>
                <a:latin typeface="Times New Roman" panose="02020603050405020304" pitchFamily="18" charset="0"/>
                <a:ea typeface="Lato"/>
                <a:cs typeface="Times New Roman" panose="02020603050405020304" pitchFamily="18" charset="0"/>
                <a:sym typeface="Lato"/>
              </a:rPr>
              <a:t>Utilize Keyword Research Tools (SEMrush or </a:t>
            </a:r>
            <a:r>
              <a:rPr lang="en-US" sz="2400" dirty="0" err="1">
                <a:solidFill>
                  <a:schemeClr val="dk1"/>
                </a:solidFill>
                <a:latin typeface="Times New Roman" panose="02020603050405020304" pitchFamily="18" charset="0"/>
                <a:ea typeface="Lato"/>
                <a:cs typeface="Times New Roman" panose="02020603050405020304" pitchFamily="18" charset="0"/>
                <a:sym typeface="Lato"/>
              </a:rPr>
              <a:t>Moz</a:t>
            </a:r>
            <a:r>
              <a:rPr lang="en-US" sz="2400" dirty="0">
                <a:solidFill>
                  <a:schemeClr val="dk1"/>
                </a:solidFill>
                <a:latin typeface="Times New Roman" panose="02020603050405020304" pitchFamily="18" charset="0"/>
                <a:ea typeface="Lato"/>
                <a:cs typeface="Times New Roman" panose="02020603050405020304" pitchFamily="18" charset="0"/>
                <a:sym typeface="Lato"/>
              </a:rPr>
              <a:t> Keyword Explorer),Analyze</a:t>
            </a:r>
            <a:endParaRPr lang="en-US" sz="2400" dirty="0">
              <a:solidFill>
                <a:schemeClr val="dk1"/>
              </a:solidFill>
              <a:latin typeface="Times New Roman" panose="02020603050405020304" pitchFamily="18" charset="0"/>
              <a:ea typeface="Lato"/>
              <a:cs typeface="Times New Roman" panose="02020603050405020304" pitchFamily="18" charset="0"/>
              <a:sym typeface="Lato"/>
            </a:endParaRPr>
          </a:p>
          <a:p>
            <a:pPr marL="0" lvl="0" indent="0" algn="l" rtl="0">
              <a:spcBef>
                <a:spcPts val="0"/>
              </a:spcBef>
              <a:spcAft>
                <a:spcPts val="0"/>
              </a:spcAft>
              <a:buNone/>
            </a:pPr>
            <a:r>
              <a:rPr lang="en-US" sz="2400" dirty="0">
                <a:solidFill>
                  <a:schemeClr val="dk1"/>
                </a:solidFill>
                <a:latin typeface="Times New Roman" panose="02020603050405020304" pitchFamily="18" charset="0"/>
                <a:ea typeface="Lato"/>
                <a:cs typeface="Times New Roman" panose="02020603050405020304" pitchFamily="18" charset="0"/>
                <a:sym typeface="Lato"/>
              </a:rPr>
              <a:t>Competitor Keywords, Long-tail Keyword Exploration (specific, longer phrases) that</a:t>
            </a:r>
            <a:endParaRPr lang="en-US" sz="2400" dirty="0">
              <a:solidFill>
                <a:schemeClr val="dk1"/>
              </a:solidFill>
              <a:latin typeface="Times New Roman" panose="02020603050405020304" pitchFamily="18" charset="0"/>
              <a:ea typeface="Lato"/>
              <a:cs typeface="Times New Roman" panose="02020603050405020304" pitchFamily="18" charset="0"/>
              <a:sym typeface="Lato"/>
            </a:endParaRPr>
          </a:p>
          <a:p>
            <a:pPr marL="0" lvl="0" indent="0" algn="l" rtl="0">
              <a:spcBef>
                <a:spcPts val="0"/>
              </a:spcBef>
              <a:spcAft>
                <a:spcPts val="0"/>
              </a:spcAft>
              <a:buNone/>
            </a:pPr>
            <a:r>
              <a:rPr lang="en-US" sz="2400" dirty="0">
                <a:solidFill>
                  <a:schemeClr val="dk1"/>
                </a:solidFill>
                <a:latin typeface="Times New Roman" panose="02020603050405020304" pitchFamily="18" charset="0"/>
                <a:ea typeface="Lato"/>
                <a:cs typeface="Times New Roman" panose="02020603050405020304" pitchFamily="18" charset="0"/>
                <a:sym typeface="Lato"/>
              </a:rPr>
              <a:t>align with the research objectives and have lower competition but higher conversion</a:t>
            </a:r>
            <a:endParaRPr lang="en-US" sz="2400" dirty="0">
              <a:solidFill>
                <a:schemeClr val="dk1"/>
              </a:solidFill>
              <a:latin typeface="Times New Roman" panose="02020603050405020304" pitchFamily="18" charset="0"/>
              <a:ea typeface="Lato"/>
              <a:cs typeface="Times New Roman" panose="02020603050405020304" pitchFamily="18" charset="0"/>
              <a:sym typeface="Lato"/>
            </a:endParaRPr>
          </a:p>
          <a:p>
            <a:pPr marL="0" lvl="0" indent="0" algn="l" rtl="0">
              <a:spcBef>
                <a:spcPts val="0"/>
              </a:spcBef>
              <a:spcAft>
                <a:spcPts val="0"/>
              </a:spcAft>
              <a:buNone/>
            </a:pPr>
            <a:r>
              <a:rPr lang="en-US" sz="2400" dirty="0">
                <a:solidFill>
                  <a:schemeClr val="dk1"/>
                </a:solidFill>
                <a:latin typeface="Times New Roman" panose="02020603050405020304" pitchFamily="18" charset="0"/>
                <a:ea typeface="Lato"/>
                <a:cs typeface="Times New Roman" panose="02020603050405020304" pitchFamily="18" charset="0"/>
                <a:sym typeface="Lato"/>
              </a:rPr>
              <a:t>potential.</a:t>
            </a:r>
            <a:endParaRPr lang="en-US" sz="2400" dirty="0">
              <a:solidFill>
                <a:schemeClr val="dk1"/>
              </a:solidFill>
              <a:latin typeface="Times New Roman" panose="02020603050405020304" pitchFamily="18" charset="0"/>
              <a:ea typeface="Lato"/>
              <a:cs typeface="Times New Roman" panose="02020603050405020304" pitchFamily="18" charset="0"/>
              <a:sym typeface="Lato"/>
            </a:endParaRPr>
          </a:p>
          <a:p>
            <a:pPr marL="0" lvl="0" indent="0" algn="l" rtl="0">
              <a:spcBef>
                <a:spcPts val="0"/>
              </a:spcBef>
              <a:spcAft>
                <a:spcPts val="0"/>
              </a:spcAft>
              <a:buNone/>
            </a:pPr>
            <a:r>
              <a:rPr lang="en-US" sz="2400" dirty="0">
                <a:solidFill>
                  <a:schemeClr val="dk1"/>
                </a:solidFill>
                <a:latin typeface="Times New Roman" panose="02020603050405020304" pitchFamily="18" charset="0"/>
                <a:ea typeface="Lato"/>
                <a:cs typeface="Times New Roman" panose="02020603050405020304" pitchFamily="18" charset="0"/>
                <a:sym typeface="Lato"/>
              </a:rPr>
              <a:t>●</a:t>
            </a:r>
            <a:r>
              <a:rPr lang="en-US" sz="2400" b="1" dirty="0">
                <a:solidFill>
                  <a:schemeClr val="dk1"/>
                </a:solidFill>
                <a:latin typeface="Times New Roman" panose="02020603050405020304" pitchFamily="18" charset="0"/>
                <a:ea typeface="Lato"/>
                <a:cs typeface="Times New Roman" panose="02020603050405020304" pitchFamily="18" charset="0"/>
                <a:sym typeface="Lato"/>
              </a:rPr>
              <a:t> On page Optimization:</a:t>
            </a:r>
            <a:r>
              <a:rPr lang="en-US" sz="2400" dirty="0">
                <a:solidFill>
                  <a:schemeClr val="dk1"/>
                </a:solidFill>
                <a:latin typeface="Times New Roman" panose="02020603050405020304" pitchFamily="18" charset="0"/>
                <a:ea typeface="Lato"/>
                <a:cs typeface="Times New Roman" panose="02020603050405020304" pitchFamily="18" charset="0"/>
                <a:sym typeface="Lato"/>
              </a:rPr>
              <a:t> Meta Tag optimization &amp; content optimization</a:t>
            </a:r>
            <a:endParaRPr lang="en-US" sz="2400" dirty="0">
              <a:solidFill>
                <a:schemeClr val="dk1"/>
              </a:solidFill>
              <a:latin typeface="Times New Roman" panose="02020603050405020304" pitchFamily="18" charset="0"/>
              <a:ea typeface="Lato"/>
              <a:cs typeface="Times New Roman" panose="02020603050405020304" pitchFamily="18" charset="0"/>
              <a:sym typeface="Lato"/>
            </a:endParaRPr>
          </a:p>
          <a:p>
            <a:pPr marL="0" lvl="0" indent="0" algn="l" rtl="0">
              <a:spcBef>
                <a:spcPts val="0"/>
              </a:spcBef>
              <a:spcAft>
                <a:spcPts val="0"/>
              </a:spcAft>
              <a:buNone/>
            </a:pPr>
            <a:r>
              <a:rPr lang="en-US" sz="2400" dirty="0">
                <a:solidFill>
                  <a:schemeClr val="dk1"/>
                </a:solidFill>
                <a:latin typeface="Times New Roman" panose="02020603050405020304" pitchFamily="18" charset="0"/>
                <a:ea typeface="Lato"/>
                <a:cs typeface="Times New Roman" panose="02020603050405020304" pitchFamily="18" charset="0"/>
                <a:sym typeface="Lato"/>
              </a:rPr>
              <a:t>Reflect on the process of conducting keyword research and the SEO recommendations</a:t>
            </a:r>
            <a:endParaRPr lang="en-US" sz="2400" dirty="0">
              <a:solidFill>
                <a:schemeClr val="dk1"/>
              </a:solidFill>
              <a:latin typeface="Times New Roman" panose="02020603050405020304" pitchFamily="18" charset="0"/>
              <a:ea typeface="Lato"/>
              <a:cs typeface="Times New Roman" panose="02020603050405020304" pitchFamily="18" charset="0"/>
              <a:sym typeface="Lato"/>
            </a:endParaRPr>
          </a:p>
          <a:p>
            <a:pPr marL="0" lvl="0" indent="0" algn="l" rtl="0">
              <a:spcBef>
                <a:spcPts val="0"/>
              </a:spcBef>
              <a:spcAft>
                <a:spcPts val="0"/>
              </a:spcAft>
              <a:buNone/>
            </a:pPr>
            <a:r>
              <a:rPr lang="en-US" sz="2400" dirty="0">
                <a:solidFill>
                  <a:schemeClr val="dk1"/>
                </a:solidFill>
                <a:latin typeface="Times New Roman" panose="02020603050405020304" pitchFamily="18" charset="0"/>
                <a:ea typeface="Lato"/>
                <a:cs typeface="Times New Roman" panose="02020603050405020304" pitchFamily="18" charset="0"/>
                <a:sym typeface="Lato"/>
              </a:rPr>
              <a:t>provided.</a:t>
            </a:r>
            <a:endParaRPr lang="en-US" sz="2400" dirty="0">
              <a:solidFill>
                <a:schemeClr val="dk1"/>
              </a:solidFill>
              <a:latin typeface="Times New Roman" panose="02020603050405020304" pitchFamily="18" charset="0"/>
              <a:ea typeface="Lato"/>
              <a:cs typeface="Times New Roman" panose="02020603050405020304" pitchFamily="18" charset="0"/>
              <a:sym typeface="Lato"/>
            </a:endParaRPr>
          </a:p>
          <a:p>
            <a:pPr marL="0" lvl="0" indent="0" algn="l" rtl="0">
              <a:spcBef>
                <a:spcPts val="0"/>
              </a:spcBef>
              <a:spcAft>
                <a:spcPts val="0"/>
              </a:spcAft>
              <a:buNone/>
            </a:pPr>
            <a:r>
              <a:rPr lang="en-US" sz="2400" dirty="0">
                <a:solidFill>
                  <a:schemeClr val="dk1"/>
                </a:solidFill>
                <a:latin typeface="Times New Roman" panose="02020603050405020304" pitchFamily="18" charset="0"/>
                <a:ea typeface="Lato"/>
                <a:cs typeface="Times New Roman" panose="02020603050405020304" pitchFamily="18" charset="0"/>
                <a:sym typeface="Lato"/>
              </a:rPr>
              <a:t>Document the challenges faced during the research and analysis phase, as well as the key</a:t>
            </a:r>
            <a:endParaRPr lang="en-US" sz="2400" dirty="0">
              <a:solidFill>
                <a:schemeClr val="dk1"/>
              </a:solidFill>
              <a:latin typeface="Times New Roman" panose="02020603050405020304" pitchFamily="18" charset="0"/>
              <a:ea typeface="Lato"/>
              <a:cs typeface="Times New Roman" panose="02020603050405020304" pitchFamily="18" charset="0"/>
              <a:sym typeface="Lato"/>
            </a:endParaRPr>
          </a:p>
          <a:p>
            <a:pPr marL="0" lvl="0" indent="0" algn="l" rtl="0">
              <a:spcBef>
                <a:spcPts val="0"/>
              </a:spcBef>
              <a:spcAft>
                <a:spcPts val="0"/>
              </a:spcAft>
              <a:buNone/>
            </a:pPr>
            <a:r>
              <a:rPr lang="en-US" sz="2400" dirty="0">
                <a:solidFill>
                  <a:schemeClr val="dk1"/>
                </a:solidFill>
                <a:latin typeface="Times New Roman" panose="02020603050405020304" pitchFamily="18" charset="0"/>
                <a:ea typeface="Lato"/>
                <a:cs typeface="Times New Roman" panose="02020603050405020304" pitchFamily="18" charset="0"/>
                <a:sym typeface="Lato"/>
              </a:rPr>
              <a:t>insights gained from the keyword research process.</a:t>
            </a:r>
            <a:endParaRPr lang="en-US" sz="2400" dirty="0">
              <a:solidFill>
                <a:schemeClr val="dk1"/>
              </a:solidFill>
              <a:latin typeface="Times New Roman" panose="02020603050405020304" pitchFamily="18" charset="0"/>
              <a:ea typeface="Lato"/>
              <a:cs typeface="Times New Roman" panose="02020603050405020304" pitchFamily="18" charset="0"/>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866968" y="454431"/>
            <a:ext cx="2467897"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SEO AUDIT</a:t>
            </a:r>
            <a:endParaRPr lang="en-US" sz="2400" dirty="0"/>
          </a:p>
        </p:txBody>
      </p:sp>
      <p:pic>
        <p:nvPicPr>
          <p:cNvPr id="2" name="Picture 1"/>
          <p:cNvPicPr>
            <a:picLocks noChangeAspect="1"/>
          </p:cNvPicPr>
          <p:nvPr/>
        </p:nvPicPr>
        <p:blipFill>
          <a:blip r:embed="rId1"/>
          <a:stretch>
            <a:fillRect/>
          </a:stretch>
        </p:blipFill>
        <p:spPr>
          <a:xfrm>
            <a:off x="1247775" y="1028065"/>
            <a:ext cx="6263005" cy="415353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560705" y="845820"/>
            <a:ext cx="10221595" cy="47066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1905" y="845820"/>
            <a:ext cx="6503670" cy="645160"/>
          </a:xfrm>
          <a:prstGeom prst="rect">
            <a:avLst/>
          </a:prstGeom>
          <a:noFill/>
        </p:spPr>
        <p:txBody>
          <a:bodyPr wrap="square">
            <a:spAutoFit/>
          </a:bodyPr>
          <a:lstStyle/>
          <a:p>
            <a:r>
              <a:rPr lang="en-US" sz="3600" b="1" dirty="0">
                <a:latin typeface="Times New Roman" panose="02020603050405020304" pitchFamily="18" charset="0"/>
                <a:cs typeface="Times New Roman" panose="02020603050405020304" pitchFamily="18" charset="0"/>
              </a:rPr>
              <a:t>2.2 KEYWORD RESEARCH</a:t>
            </a:r>
            <a:endParaRPr lang="en-US" sz="3600" b="1"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1"/>
          <a:stretch>
            <a:fillRect/>
          </a:stretch>
        </p:blipFill>
        <p:spPr>
          <a:xfrm>
            <a:off x="1195696" y="1912997"/>
            <a:ext cx="10291470" cy="391465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59660" y="995680"/>
            <a:ext cx="7472680" cy="687070"/>
          </a:xfrm>
        </p:spPr>
        <p:txBody>
          <a:bodyPr>
            <a:noAutofit/>
          </a:bodyPr>
          <a:lstStyle/>
          <a:p>
            <a:r>
              <a:rPr lang="en-US" sz="2800" b="1" dirty="0">
                <a:latin typeface="Times New Roman" panose="02020603050405020304" pitchFamily="18" charset="0"/>
                <a:cs typeface="Times New Roman" panose="02020603050405020304" pitchFamily="18" charset="0"/>
              </a:rPr>
              <a:t>2.3 </a:t>
            </a:r>
            <a:r>
              <a:rPr lang="en-US" sz="3200" b="1" dirty="0">
                <a:latin typeface="Times New Roman" panose="02020603050405020304" pitchFamily="18" charset="0"/>
                <a:cs typeface="Times New Roman" panose="02020603050405020304" pitchFamily="18" charset="0"/>
              </a:rPr>
              <a:t>ON </a:t>
            </a:r>
            <a:r>
              <a:rPr lang="en-US" sz="3600" b="1" dirty="0">
                <a:latin typeface="Times New Roman" panose="02020603050405020304" pitchFamily="18" charset="0"/>
                <a:cs typeface="Times New Roman" panose="02020603050405020304" pitchFamily="18" charset="0"/>
              </a:rPr>
              <a:t>PAGE </a:t>
            </a:r>
            <a:r>
              <a:rPr lang="en-US" sz="3200" b="1" dirty="0">
                <a:latin typeface="Times New Roman" panose="02020603050405020304" pitchFamily="18" charset="0"/>
                <a:cs typeface="Times New Roman" panose="02020603050405020304" pitchFamily="18" charset="0"/>
              </a:rPr>
              <a:t>OPTIMIZATION</a:t>
            </a:r>
            <a:endParaRPr lang="en-US" sz="32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28263" y="995424"/>
            <a:ext cx="10925537" cy="5181539"/>
          </a:xfrm>
        </p:spPr>
        <p:txBody>
          <a:bodyPr>
            <a:normAutofit/>
          </a:bodyPr>
          <a:lstStyle/>
          <a:p>
            <a:pPr marL="0" indent="0">
              <a:buNone/>
            </a:pPr>
            <a:r>
              <a:rPr lang="en-US" sz="2600" dirty="0">
                <a:latin typeface="Times New Roman" panose="02020603050405020304" pitchFamily="18" charset="0"/>
                <a:cs typeface="Times New Roman" panose="02020603050405020304" pitchFamily="18" charset="0"/>
              </a:rPr>
              <a:t>	</a:t>
            </a:r>
            <a:endParaRPr lang="en-US" sz="2600" dirty="0">
              <a:latin typeface="Times New Roman" panose="02020603050405020304" pitchFamily="18" charset="0"/>
              <a:cs typeface="Times New Roman" panose="02020603050405020304" pitchFamily="18" charset="0"/>
            </a:endParaRPr>
          </a:p>
          <a:p>
            <a:pPr marL="0" indent="0">
              <a:buNone/>
            </a:pPr>
            <a:endParaRPr lang="en-US" sz="2600" dirty="0">
              <a:latin typeface="Times New Roman" panose="02020603050405020304" pitchFamily="18" charset="0"/>
              <a:cs typeface="Times New Roman" panose="02020603050405020304" pitchFamily="18" charset="0"/>
            </a:endParaRPr>
          </a:p>
          <a:p>
            <a:pPr marL="0" indent="0">
              <a:buNone/>
            </a:pPr>
            <a:endParaRPr lang="en-US" sz="2600" dirty="0">
              <a:latin typeface="Times New Roman" panose="02020603050405020304" pitchFamily="18" charset="0"/>
              <a:cs typeface="Times New Roman" panose="02020603050405020304" pitchFamily="18" charset="0"/>
            </a:endParaRPr>
          </a:p>
          <a:p>
            <a:pPr marL="0" indent="0">
              <a:buNone/>
            </a:pPr>
            <a:r>
              <a:rPr lang="en-US" sz="2600" dirty="0">
                <a:latin typeface="Times New Roman" panose="02020603050405020304" pitchFamily="18" charset="0"/>
                <a:cs typeface="Times New Roman" panose="02020603050405020304" pitchFamily="18" charset="0"/>
              </a:rPr>
              <a:t>   </a:t>
            </a:r>
            <a:r>
              <a:rPr lang="en-US" sz="2600" b="1" dirty="0">
                <a:latin typeface="Times New Roman" panose="02020603050405020304" pitchFamily="18" charset="0"/>
                <a:cs typeface="Times New Roman" panose="02020603050405020304" pitchFamily="18" charset="0"/>
              </a:rPr>
              <a:t>  Focus Keyword:</a:t>
            </a:r>
            <a:r>
              <a:rPr lang="en-US" sz="2600" dirty="0">
                <a:latin typeface="Times New Roman" panose="02020603050405020304" pitchFamily="18" charset="0"/>
                <a:cs typeface="Times New Roman" panose="02020603050405020304" pitchFamily="18" charset="0"/>
              </a:rPr>
              <a:t> Best milk for health and immune boosters,( vitamanB12)</a:t>
            </a:r>
            <a:endParaRPr lang="en-US" sz="2600" dirty="0">
              <a:latin typeface="Times New Roman" panose="02020603050405020304" pitchFamily="18" charset="0"/>
              <a:cs typeface="Times New Roman" panose="02020603050405020304" pitchFamily="18" charset="0"/>
            </a:endParaRPr>
          </a:p>
          <a:p>
            <a:pPr marL="0" indent="0">
              <a:buNone/>
            </a:pPr>
            <a:r>
              <a:rPr lang="en-US" sz="2600" dirty="0">
                <a:latin typeface="Times New Roman" panose="02020603050405020304" pitchFamily="18" charset="0"/>
                <a:cs typeface="Times New Roman" panose="02020603050405020304" pitchFamily="18" charset="0"/>
              </a:rPr>
              <a:t>            </a:t>
            </a:r>
            <a:r>
              <a:rPr lang="en-US" sz="2600" b="1" dirty="0">
                <a:latin typeface="Times New Roman" panose="02020603050405020304" pitchFamily="18" charset="0"/>
                <a:cs typeface="Times New Roman" panose="02020603050405020304" pitchFamily="18" charset="0"/>
              </a:rPr>
              <a:t> Meta Title</a:t>
            </a:r>
            <a:r>
              <a:rPr lang="en-US" sz="2600" dirty="0">
                <a:latin typeface="Times New Roman" panose="02020603050405020304" pitchFamily="18" charset="0"/>
                <a:cs typeface="Times New Roman" panose="02020603050405020304" pitchFamily="18" charset="0"/>
              </a:rPr>
              <a:t> : </a:t>
            </a:r>
            <a:r>
              <a:rPr lang="en-US" sz="2600" dirty="0">
                <a:solidFill>
                  <a:schemeClr val="accent2">
                    <a:lumMod val="75000"/>
                  </a:schemeClr>
                </a:solidFill>
                <a:latin typeface="Times New Roman" panose="02020603050405020304" pitchFamily="18" charset="0"/>
                <a:cs typeface="Times New Roman" panose="02020603050405020304" pitchFamily="18" charset="0"/>
              </a:rPr>
              <a:t>Best milk for health :</a:t>
            </a:r>
            <a:r>
              <a:rPr lang="en-US" sz="2600" dirty="0">
                <a:solidFill>
                  <a:srgbClr val="FF0000"/>
                </a:solidFill>
                <a:latin typeface="Times New Roman" panose="02020603050405020304" pitchFamily="18" charset="0"/>
                <a:cs typeface="Times New Roman" panose="02020603050405020304" pitchFamily="18" charset="0"/>
              </a:rPr>
              <a:t>Mother dairy of Meta description:</a:t>
            </a:r>
            <a:endParaRPr lang="en-US" sz="2600" dirty="0">
              <a:solidFill>
                <a:srgbClr val="FF0000"/>
              </a:solidFill>
              <a:latin typeface="Times New Roman" panose="02020603050405020304" pitchFamily="18" charset="0"/>
              <a:cs typeface="Times New Roman" panose="02020603050405020304" pitchFamily="18" charset="0"/>
            </a:endParaRPr>
          </a:p>
          <a:p>
            <a:pPr marL="0" indent="0">
              <a:buNone/>
            </a:pPr>
            <a:r>
              <a:rPr lang="en-US" sz="2600" dirty="0">
                <a:solidFill>
                  <a:srgbClr val="FF0000"/>
                </a:solidFill>
                <a:latin typeface="Times New Roman" panose="02020603050405020304" pitchFamily="18" charset="0"/>
                <a:cs typeface="Times New Roman" panose="02020603050405020304" pitchFamily="18" charset="0"/>
              </a:rPr>
              <a:t>                        </a:t>
            </a:r>
            <a:r>
              <a:rPr lang="en-US" sz="2600" dirty="0">
                <a:solidFill>
                  <a:schemeClr val="tx1"/>
                </a:solidFill>
                <a:latin typeface="Times New Roman" panose="02020603050405020304" pitchFamily="18" charset="0"/>
                <a:cs typeface="Times New Roman" panose="02020603050405020304" pitchFamily="18" charset="0"/>
              </a:rPr>
              <a:t>(Vitaminb12)</a:t>
            </a:r>
            <a:endParaRPr lang="en-US" sz="2600" dirty="0">
              <a:solidFill>
                <a:schemeClr val="tx1"/>
              </a:solidFill>
              <a:latin typeface="Times New Roman" panose="02020603050405020304" pitchFamily="18" charset="0"/>
              <a:cs typeface="Times New Roman" panose="02020603050405020304" pitchFamily="18" charset="0"/>
            </a:endParaRPr>
          </a:p>
          <a:p>
            <a:pPr marL="0" indent="0">
              <a:buNone/>
            </a:pPr>
            <a:r>
              <a:rPr lang="en-US" sz="2600" dirty="0">
                <a:solidFill>
                  <a:schemeClr val="tx1"/>
                </a:solidFill>
                <a:latin typeface="Times New Roman" panose="02020603050405020304" pitchFamily="18" charset="0"/>
                <a:cs typeface="Times New Roman" panose="02020603050405020304" pitchFamily="18" charset="0"/>
              </a:rPr>
              <a:t>            Mother Dairy milk manufactures, markets and  sell milk and milk products like curd,milk,paneer,butter....etc.,</a:t>
            </a:r>
            <a:endParaRPr lang="en-US" sz="26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3770" y="130175"/>
            <a:ext cx="10392410" cy="2232660"/>
          </a:xfrm>
        </p:spPr>
        <p:txBody>
          <a:bodyPr>
            <a:normAutofit fontScale="90000"/>
          </a:bodyPr>
          <a:lstStyle/>
          <a:p>
            <a:r>
              <a:rPr lang="en-US" sz="4000" dirty="0">
                <a:solidFill>
                  <a:srgbClr val="7030A0"/>
                </a:solidFill>
                <a:latin typeface="Times New Roman" panose="02020603050405020304" pitchFamily="18" charset="0"/>
                <a:cs typeface="Times New Roman" panose="02020603050405020304" pitchFamily="18" charset="0"/>
              </a:rPr>
              <a:t>Comprehensive Digital Markerting For Mother Dairy</a:t>
            </a:r>
            <a:br>
              <a:rPr lang="en-US" sz="4900" dirty="0">
                <a:solidFill>
                  <a:srgbClr val="7030A0"/>
                </a:solidFill>
                <a:latin typeface="Times New Roman" panose="02020603050405020304" pitchFamily="18" charset="0"/>
                <a:cs typeface="Times New Roman" panose="02020603050405020304" pitchFamily="18" charset="0"/>
              </a:rPr>
            </a:br>
            <a:r>
              <a:rPr lang="en-US" sz="4445" dirty="0">
                <a:solidFill>
                  <a:srgbClr val="FF0000"/>
                </a:solidFill>
                <a:latin typeface="Times New Roman" panose="02020603050405020304" pitchFamily="18" charset="0"/>
                <a:cs typeface="Times New Roman" panose="02020603050405020304" pitchFamily="18" charset="0"/>
              </a:rPr>
              <a:t>SMART BRIDGE ORGANIZATON</a:t>
            </a:r>
            <a:br>
              <a:rPr lang="en-US" sz="3600" dirty="0">
                <a:solidFill>
                  <a:srgbClr val="7030A0"/>
                </a:solidFill>
                <a:latin typeface="Times New Roman" panose="02020603050405020304" pitchFamily="18" charset="0"/>
                <a:cs typeface="Times New Roman" panose="02020603050405020304" pitchFamily="18" charset="0"/>
              </a:rPr>
            </a:br>
            <a:r>
              <a:rPr lang="en-US" sz="3600" dirty="0">
                <a:solidFill>
                  <a:srgbClr val="7030A0"/>
                </a:solidFill>
                <a:latin typeface="Times New Roman" panose="02020603050405020304" pitchFamily="18" charset="0"/>
                <a:cs typeface="Times New Roman" panose="02020603050405020304" pitchFamily="18" charset="0"/>
              </a:rPr>
              <a:t>SRI VASAVI DEGREE COLLEGE(TADEPALLIGUDEM)</a:t>
            </a:r>
            <a:br>
              <a:rPr lang="en-US" sz="3600" dirty="0">
                <a:solidFill>
                  <a:srgbClr val="7030A0"/>
                </a:solidFill>
                <a:latin typeface="Times New Roman" panose="02020603050405020304" pitchFamily="18" charset="0"/>
                <a:cs typeface="Times New Roman" panose="02020603050405020304" pitchFamily="18" charset="0"/>
              </a:rPr>
            </a:br>
            <a:r>
              <a:rPr lang="en-US" sz="3100" dirty="0">
                <a:solidFill>
                  <a:srgbClr val="7030A0"/>
                </a:solidFill>
                <a:latin typeface="Times New Roman" panose="02020603050405020304" pitchFamily="18" charset="0"/>
                <a:cs typeface="Times New Roman" panose="02020603050405020304" pitchFamily="18" charset="0"/>
              </a:rPr>
              <a:t> TEAM DETAILS</a:t>
            </a:r>
            <a:endParaRPr lang="en-US" sz="3100" dirty="0">
              <a:solidFill>
                <a:srgbClr val="7030A0"/>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2365375" y="2554605"/>
            <a:ext cx="9387205" cy="3601085"/>
          </a:xfrm>
        </p:spPr>
        <p:txBody>
          <a:bodyPr>
            <a:normAutofit/>
          </a:bodyPr>
          <a:lstStyle/>
          <a:p>
            <a:pPr algn="just"/>
            <a:r>
              <a:rPr lang="en-US" sz="3600" b="1" dirty="0">
                <a:latin typeface="Times New Roman" panose="02020603050405020304" pitchFamily="18" charset="0"/>
                <a:cs typeface="Times New Roman" panose="02020603050405020304" pitchFamily="18" charset="0"/>
              </a:rPr>
              <a:t>1.Team Leader : </a:t>
            </a:r>
            <a:r>
              <a:rPr lang="en-US" sz="3600" b="1" dirty="0" err="1">
                <a:latin typeface="Times New Roman" panose="02020603050405020304" pitchFamily="18" charset="0"/>
                <a:cs typeface="Times New Roman" panose="02020603050405020304" pitchFamily="18" charset="0"/>
              </a:rPr>
              <a:t>Mukku</a:t>
            </a:r>
            <a:r>
              <a:rPr lang="en-US" sz="3600" b="1" dirty="0">
                <a:latin typeface="Times New Roman" panose="02020603050405020304" pitchFamily="18" charset="0"/>
                <a:cs typeface="Times New Roman" panose="02020603050405020304" pitchFamily="18" charset="0"/>
              </a:rPr>
              <a:t> Hema Jyothi</a:t>
            </a:r>
            <a:endParaRPr lang="en-US" sz="3600" b="1" dirty="0">
              <a:latin typeface="Times New Roman" panose="02020603050405020304" pitchFamily="18" charset="0"/>
              <a:cs typeface="Times New Roman" panose="02020603050405020304" pitchFamily="18" charset="0"/>
            </a:endParaRPr>
          </a:p>
          <a:p>
            <a:pPr algn="just"/>
            <a:r>
              <a:rPr lang="en-US" sz="3600" b="1" dirty="0">
                <a:latin typeface="Times New Roman" panose="02020603050405020304" pitchFamily="18" charset="0"/>
                <a:cs typeface="Times New Roman" panose="02020603050405020304" pitchFamily="18" charset="0"/>
              </a:rPr>
              <a:t>2.Team Member : </a:t>
            </a:r>
            <a:r>
              <a:rPr lang="en-US" sz="3600" b="1" dirty="0" err="1">
                <a:latin typeface="Times New Roman" panose="02020603050405020304" pitchFamily="18" charset="0"/>
                <a:cs typeface="Times New Roman" panose="02020603050405020304" pitchFamily="18" charset="0"/>
              </a:rPr>
              <a:t>Kamisetti</a:t>
            </a:r>
            <a:r>
              <a:rPr lang="en-US" sz="3600" b="1" dirty="0">
                <a:latin typeface="Times New Roman" panose="02020603050405020304" pitchFamily="18" charset="0"/>
                <a:cs typeface="Times New Roman" panose="02020603050405020304" pitchFamily="18" charset="0"/>
              </a:rPr>
              <a:t> Ramya Sri</a:t>
            </a:r>
            <a:endParaRPr lang="en-US" sz="3600" b="1" dirty="0">
              <a:latin typeface="Times New Roman" panose="02020603050405020304" pitchFamily="18" charset="0"/>
              <a:cs typeface="Times New Roman" panose="02020603050405020304" pitchFamily="18" charset="0"/>
            </a:endParaRPr>
          </a:p>
          <a:p>
            <a:pPr algn="just"/>
            <a:r>
              <a:rPr lang="en-US" sz="3600" b="1" dirty="0">
                <a:latin typeface="Times New Roman" panose="02020603050405020304" pitchFamily="18" charset="0"/>
                <a:cs typeface="Times New Roman" panose="02020603050405020304" pitchFamily="18" charset="0"/>
              </a:rPr>
              <a:t>3.Team Member : </a:t>
            </a:r>
            <a:r>
              <a:rPr lang="en-US" sz="3600" b="1" dirty="0" err="1">
                <a:latin typeface="Times New Roman" panose="02020603050405020304" pitchFamily="18" charset="0"/>
                <a:cs typeface="Times New Roman" panose="02020603050405020304" pitchFamily="18" charset="0"/>
              </a:rPr>
              <a:t>Teeparthi</a:t>
            </a:r>
            <a:r>
              <a:rPr lang="en-US" sz="3600" b="1" dirty="0">
                <a:latin typeface="Times New Roman" panose="02020603050405020304" pitchFamily="18" charset="0"/>
                <a:cs typeface="Times New Roman" panose="02020603050405020304" pitchFamily="18" charset="0"/>
              </a:rPr>
              <a:t> Lalitha Sri</a:t>
            </a:r>
            <a:endParaRPr lang="en-US" sz="3600" b="1" dirty="0">
              <a:latin typeface="Times New Roman" panose="02020603050405020304" pitchFamily="18" charset="0"/>
              <a:cs typeface="Times New Roman" panose="02020603050405020304" pitchFamily="18" charset="0"/>
            </a:endParaRPr>
          </a:p>
          <a:p>
            <a:pPr algn="just"/>
            <a:r>
              <a:rPr lang="en-US" sz="3600" b="1" dirty="0">
                <a:latin typeface="Times New Roman" panose="02020603050405020304" pitchFamily="18" charset="0"/>
                <a:cs typeface="Times New Roman" panose="02020603050405020304" pitchFamily="18" charset="0"/>
              </a:rPr>
              <a:t>4.Team Member : </a:t>
            </a:r>
            <a:r>
              <a:rPr lang="en-US" sz="3600" b="1" dirty="0" err="1">
                <a:latin typeface="Times New Roman" panose="02020603050405020304" pitchFamily="18" charset="0"/>
                <a:cs typeface="Times New Roman" panose="02020603050405020304" pitchFamily="18" charset="0"/>
              </a:rPr>
              <a:t>Tummidi</a:t>
            </a:r>
            <a:r>
              <a:rPr lang="en-US" sz="3600" b="1" dirty="0">
                <a:latin typeface="Times New Roman" panose="02020603050405020304" pitchFamily="18" charset="0"/>
                <a:cs typeface="Times New Roman" panose="02020603050405020304" pitchFamily="18" charset="0"/>
              </a:rPr>
              <a:t> Satya Devi Durga</a:t>
            </a:r>
            <a:endParaRPr lang="en-US" sz="3600" b="1" dirty="0">
              <a:latin typeface="Times New Roman" panose="02020603050405020304" pitchFamily="18" charset="0"/>
              <a:cs typeface="Times New Roman" panose="02020603050405020304" pitchFamily="18" charset="0"/>
            </a:endParaRPr>
          </a:p>
          <a:p>
            <a:pPr algn="just"/>
            <a:r>
              <a:rPr lang="en-US" sz="3600" b="1" dirty="0">
                <a:latin typeface="Times New Roman" panose="02020603050405020304" pitchFamily="18" charset="0"/>
                <a:cs typeface="Times New Roman" panose="02020603050405020304" pitchFamily="18" charset="0"/>
              </a:rPr>
              <a:t>5.Team Member : </a:t>
            </a:r>
            <a:r>
              <a:rPr lang="en-US" sz="3600" b="1" dirty="0" err="1">
                <a:latin typeface="Times New Roman" panose="02020603050405020304" pitchFamily="18" charset="0"/>
                <a:cs typeface="Times New Roman" panose="02020603050405020304" pitchFamily="18" charset="0"/>
              </a:rPr>
              <a:t>Seesala</a:t>
            </a:r>
            <a:r>
              <a:rPr lang="en-US" sz="3600" b="1" dirty="0">
                <a:latin typeface="Times New Roman" panose="02020603050405020304" pitchFamily="18" charset="0"/>
                <a:cs typeface="Times New Roman" panose="02020603050405020304" pitchFamily="18" charset="0"/>
              </a:rPr>
              <a:t> Sirisha</a:t>
            </a:r>
            <a:endParaRPr lang="en-US" sz="3600" b="1"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1"/>
          <a:stretch>
            <a:fillRect/>
          </a:stretch>
        </p:blipFill>
        <p:spPr>
          <a:xfrm>
            <a:off x="462280" y="1009015"/>
            <a:ext cx="9925685" cy="5438140"/>
          </a:xfrm>
        </p:spPr>
      </p:pic>
      <p:sp>
        <p:nvSpPr>
          <p:cNvPr id="6" name="TextBox 5"/>
          <p:cNvSpPr txBox="1"/>
          <p:nvPr/>
        </p:nvSpPr>
        <p:spPr>
          <a:xfrm>
            <a:off x="2408555" y="0"/>
            <a:ext cx="6264275" cy="1009015"/>
          </a:xfrm>
          <a:prstGeom prst="rect">
            <a:avLst/>
          </a:prstGeom>
          <a:noFill/>
        </p:spPr>
        <p:txBody>
          <a:bodyPr wrap="square">
            <a:noAutofit/>
          </a:bodyPr>
          <a:lstStyle/>
          <a:p>
            <a:pPr marL="0" lvl="0" indent="0" algn="l" rtl="0">
              <a:spcBef>
                <a:spcPts val="0"/>
              </a:spcBef>
              <a:spcAft>
                <a:spcPts val="0"/>
              </a:spcAft>
              <a:buNone/>
            </a:pPr>
            <a:r>
              <a:rPr lang="en-GB" sz="2400" b="1" dirty="0">
                <a:solidFill>
                  <a:schemeClr val="dk1"/>
                </a:solidFill>
                <a:latin typeface="Times New Roman" panose="02020603050405020304" pitchFamily="18" charset="0"/>
                <a:ea typeface="Lato"/>
                <a:cs typeface="Times New Roman" panose="02020603050405020304" pitchFamily="18" charset="0"/>
                <a:sym typeface="Lato"/>
              </a:rPr>
              <a:t>On Page Optimization(con</a:t>
            </a:r>
            <a:r>
              <a:rPr lang="en-US" altLang="en-GB" sz="2400" b="1" dirty="0">
                <a:solidFill>
                  <a:schemeClr val="dk1"/>
                </a:solidFill>
                <a:latin typeface="Times New Roman" panose="02020603050405020304" pitchFamily="18" charset="0"/>
                <a:ea typeface="Lato"/>
                <a:cs typeface="Times New Roman" panose="02020603050405020304" pitchFamily="18" charset="0"/>
                <a:sym typeface="Lato"/>
              </a:rPr>
              <a:t>m</a:t>
            </a:r>
            <a:r>
              <a:rPr lang="en-GB" sz="2400" b="1" dirty="0">
                <a:solidFill>
                  <a:schemeClr val="dk1"/>
                </a:solidFill>
                <a:latin typeface="Times New Roman" panose="02020603050405020304" pitchFamily="18" charset="0"/>
                <a:ea typeface="Lato"/>
                <a:cs typeface="Times New Roman" panose="02020603050405020304" pitchFamily="18" charset="0"/>
                <a:sym typeface="Lato"/>
              </a:rPr>
              <a:t>tent optimization)</a:t>
            </a:r>
            <a:endParaRPr lang="en-GB" sz="2400" b="1" dirty="0">
              <a:solidFill>
                <a:schemeClr val="dk1"/>
              </a:solidFill>
              <a:latin typeface="Times New Roman" panose="02020603050405020304" pitchFamily="18" charset="0"/>
              <a:ea typeface="Lato"/>
              <a:cs typeface="Times New Roman" panose="02020603050405020304" pitchFamily="18" charset="0"/>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097" y="580072"/>
            <a:ext cx="10515600" cy="1325563"/>
          </a:xfrm>
        </p:spPr>
        <p:txBody>
          <a:bodyPr>
            <a:normAutofit fontScale="90000"/>
          </a:bodyPr>
          <a:lstStyle/>
          <a:p>
            <a:r>
              <a:rPr lang="en-US" sz="3600" b="1" dirty="0">
                <a:latin typeface="Times New Roman" panose="02020603050405020304" pitchFamily="18" charset="0"/>
                <a:cs typeface="Times New Roman" panose="02020603050405020304" pitchFamily="18" charset="0"/>
              </a:rPr>
              <a:t>Document the challenges faced during the research and analysis phase, as well as the key insights gained from the keyword research process</a:t>
            </a:r>
            <a:r>
              <a:rPr lang="en-US" sz="2400" b="1" dirty="0">
                <a:latin typeface="Times New Roman" panose="02020603050405020304" pitchFamily="18" charset="0"/>
                <a:cs typeface="Times New Roman" panose="02020603050405020304" pitchFamily="18" charset="0"/>
              </a:rPr>
              <a:t>.</a:t>
            </a:r>
            <a:br>
              <a:rPr lang="en-US" sz="2400" b="1"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1"/>
          <a:stretch>
            <a:fillRect/>
          </a:stretch>
        </p:blipFill>
        <p:spPr>
          <a:xfrm>
            <a:off x="669925" y="2299335"/>
            <a:ext cx="9354185" cy="3691255"/>
          </a:xfr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7145" y="766916"/>
            <a:ext cx="10321413" cy="1031389"/>
          </a:xfrm>
        </p:spPr>
        <p:txBody>
          <a:bodyPr>
            <a:normAutofit fontScale="90000"/>
          </a:bodyPr>
          <a:lstStyle/>
          <a:p>
            <a:r>
              <a:rPr lang="en-US" sz="4445" b="1" dirty="0">
                <a:latin typeface="Times New Roman" panose="02020603050405020304" pitchFamily="18" charset="0"/>
                <a:cs typeface="Times New Roman" panose="02020603050405020304" pitchFamily="18" charset="0"/>
              </a:rPr>
              <a:t>3.Content Ideas &amp; Marketing Strategies:</a:t>
            </a: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a:t>
            </a:r>
            <a:r>
              <a:rPr lang="en-US" sz="3555" dirty="0">
                <a:latin typeface="Times New Roman" panose="02020603050405020304" pitchFamily="18" charset="0"/>
                <a:cs typeface="Times New Roman" panose="02020603050405020304" pitchFamily="18" charset="0"/>
              </a:rPr>
              <a:t>   </a:t>
            </a:r>
            <a:r>
              <a:rPr lang="en-US" sz="3555" b="1" dirty="0">
                <a:latin typeface="Times New Roman" panose="02020603050405020304" pitchFamily="18" charset="0"/>
                <a:cs typeface="Times New Roman" panose="02020603050405020304" pitchFamily="18" charset="0"/>
              </a:rPr>
              <a:t>3.1 CONTENT IDEA GENERATION &amp; STRATEGY</a:t>
            </a:r>
            <a:endParaRPr lang="en-US" sz="3555"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024255" y="2171700"/>
            <a:ext cx="11010900" cy="5688965"/>
          </a:xfrm>
        </p:spPr>
        <p:txBody>
          <a:bodyPr>
            <a:normAutofit/>
          </a:bodyPr>
          <a:lstStyle/>
          <a:p>
            <a:pPr marL="0" lvl="0" indent="0" algn="l" rtl="0">
              <a:spcBef>
                <a:spcPts val="0"/>
              </a:spcBef>
              <a:spcAft>
                <a:spcPts val="0"/>
              </a:spcAft>
              <a:buNone/>
            </a:pPr>
            <a:r>
              <a:rPr lang="en-US" sz="36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Content Idea Generation &amp; Strategy: Create a content calendar for the remaining month of July</a:t>
            </a:r>
            <a:endParaRPr lang="en-US" sz="24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2400" dirty="0">
                <a:latin typeface="Times New Roman" panose="02020603050405020304" pitchFamily="18" charset="0"/>
                <a:cs typeface="Times New Roman" panose="02020603050405020304" pitchFamily="18" charset="0"/>
              </a:rPr>
              <a:t>by brainstorming content themes, exploring various formats like blog posts, videos, infographics,</a:t>
            </a:r>
            <a:endParaRPr lang="en-US" sz="24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2400" dirty="0">
                <a:latin typeface="Times New Roman" panose="02020603050405020304" pitchFamily="18" charset="0"/>
                <a:cs typeface="Times New Roman" panose="02020603050405020304" pitchFamily="18" charset="0"/>
              </a:rPr>
              <a:t>podcasts, and interactive quizzes, and scheduling publication dates mainly on Facebook &amp;</a:t>
            </a:r>
            <a:endParaRPr lang="en-US" sz="24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2400" dirty="0">
                <a:latin typeface="Times New Roman" panose="02020603050405020304" pitchFamily="18" charset="0"/>
                <a:cs typeface="Times New Roman" panose="02020603050405020304" pitchFamily="18" charset="0"/>
              </a:rPr>
              <a:t>Instagram. And include the strategy, aim and the idea behind only for the post and story</a:t>
            </a:r>
            <a:endParaRPr lang="en-US" sz="24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2400" dirty="0">
                <a:latin typeface="Times New Roman" panose="02020603050405020304" pitchFamily="18" charset="0"/>
                <a:cs typeface="Times New Roman" panose="02020603050405020304" pitchFamily="18" charset="0"/>
              </a:rPr>
              <a:t>mentioned in the calendar.</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2290918" y="609665"/>
            <a:ext cx="7932124" cy="543026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1"/>
          <a:stretch>
            <a:fillRect/>
          </a:stretch>
        </p:blipFill>
        <p:spPr>
          <a:xfrm>
            <a:off x="1244059" y="580103"/>
            <a:ext cx="9560972" cy="5439544"/>
          </a:xfr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160153" y="1085330"/>
            <a:ext cx="9871693" cy="468734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3705" y="797745"/>
            <a:ext cx="7482348" cy="460784"/>
          </a:xfrm>
        </p:spPr>
        <p:txBody>
          <a:bodyPr>
            <a:noAutofit/>
          </a:bodyPr>
          <a:lstStyle/>
          <a:p>
            <a:r>
              <a:rPr lang="en-US" sz="3600" b="1" dirty="0">
                <a:latin typeface="Times New Roman" panose="02020603050405020304" pitchFamily="18" charset="0"/>
                <a:cs typeface="Times New Roman" panose="02020603050405020304" pitchFamily="18" charset="0"/>
              </a:rPr>
              <a:t>3.2 MARKETING STRATEGIES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43085" y="1497493"/>
            <a:ext cx="10717192" cy="4456251"/>
          </a:xfrm>
        </p:spPr>
        <p:txBody>
          <a:bodyPr>
            <a:noAutofit/>
          </a:bodyPr>
          <a:lstStyle/>
          <a:p>
            <a:pPr marL="0" indent="0">
              <a:buNone/>
            </a:pPr>
            <a:r>
              <a:rPr lang="en-US" sz="2200" dirty="0">
                <a:latin typeface="Times New Roman" panose="02020603050405020304" pitchFamily="18" charset="0"/>
                <a:cs typeface="Times New Roman" panose="02020603050405020304" pitchFamily="18" charset="0"/>
              </a:rPr>
              <a:t>	Mother Dairy employs various marketing strategies to promote its brand and products effectively. Here are some key strategies:</a:t>
            </a:r>
            <a:endParaRPr lang="en-US" sz="2200"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1.</a:t>
            </a:r>
            <a:r>
              <a:rPr lang="en-US" b="1" dirty="0">
                <a:latin typeface="Times New Roman" panose="02020603050405020304" pitchFamily="18" charset="0"/>
                <a:cs typeface="Times New Roman" panose="02020603050405020304" pitchFamily="18" charset="0"/>
              </a:rPr>
              <a:t>Quality Assurance and Brand Reputation:</a:t>
            </a:r>
            <a:endParaRPr lang="en-US" b="1" dirty="0">
              <a:latin typeface="Times New Roman" panose="02020603050405020304" pitchFamily="18" charset="0"/>
              <a:cs typeface="Times New Roman" panose="02020603050405020304" pitchFamily="18" charset="0"/>
            </a:endParaRPr>
          </a:p>
          <a:p>
            <a:pPr marL="457200" lvl="1" indent="0">
              <a:buNone/>
            </a:pPr>
            <a:r>
              <a:rPr lang="en-US" sz="2200" dirty="0">
                <a:latin typeface="Times New Roman" panose="02020603050405020304" pitchFamily="18" charset="0"/>
                <a:cs typeface="Times New Roman" panose="02020603050405020304" pitchFamily="18" charset="0"/>
              </a:rPr>
              <a:t> Mother Dairy prioritizes quality assurance and maintains a strong brand reputation for providing fresh, safe, and high-quality dairy products. This commitment to quality serves as a cornerstone of its marketing strategy and helps build trust with consumers.</a:t>
            </a:r>
            <a:endParaRPr lang="en-US" sz="2200" dirty="0">
              <a:latin typeface="Times New Roman" panose="02020603050405020304" pitchFamily="18" charset="0"/>
              <a:cs typeface="Times New Roman" panose="02020603050405020304" pitchFamily="18" charset="0"/>
            </a:endParaRPr>
          </a:p>
          <a:p>
            <a:pPr marL="0" indent="0">
              <a:buNone/>
            </a:pPr>
            <a:r>
              <a:rPr lang="en-US" sz="22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Wide Product Range:</a:t>
            </a:r>
            <a:endParaRPr lang="en-US" sz="2200" b="1" dirty="0">
              <a:latin typeface="Times New Roman" panose="02020603050405020304" pitchFamily="18" charset="0"/>
              <a:cs typeface="Times New Roman" panose="02020603050405020304" pitchFamily="18" charset="0"/>
            </a:endParaRPr>
          </a:p>
          <a:p>
            <a:pPr marL="0" indent="0">
              <a:buNone/>
            </a:pPr>
            <a:r>
              <a:rPr lang="en-US" sz="2200" dirty="0">
                <a:latin typeface="Times New Roman" panose="02020603050405020304" pitchFamily="18" charset="0"/>
                <a:cs typeface="Times New Roman" panose="02020603050405020304" pitchFamily="18" charset="0"/>
              </a:rPr>
              <a:t>	Mother Dairy offers a wide range of dairy products, including milk, yogurt, cheese, butter, ghee, ice cream, and more. Its diverse product portfolio allows the brand to cater to different consumer preferences and needs, thereby expanding its market reach.</a:t>
            </a:r>
            <a:endParaRPr lang="en-US" sz="2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5940" y="-635"/>
            <a:ext cx="9596120" cy="1403985"/>
          </a:xfrm>
        </p:spPr>
        <p:txBody>
          <a:bodyPr>
            <a:normAutofit fontScale="90000"/>
          </a:bodyPr>
          <a:lstStyle/>
          <a:p>
            <a:r>
              <a:rPr lang="en-US" sz="4000" dirty="0">
                <a:latin typeface="Times New Roman" panose="02020603050405020304" pitchFamily="18" charset="0"/>
                <a:cs typeface="Times New Roman" panose="02020603050405020304" pitchFamily="18" charset="0"/>
              </a:rPr>
              <a:t> </a:t>
            </a:r>
            <a:r>
              <a:rPr lang="en-US" sz="4000" b="1" dirty="0">
                <a:latin typeface="Times New Roman" panose="02020603050405020304" pitchFamily="18" charset="0"/>
                <a:cs typeface="Times New Roman" panose="02020603050405020304" pitchFamily="18" charset="0"/>
              </a:rPr>
              <a:t>4.Content Creation &amp; Curation:</a:t>
            </a:r>
            <a:br>
              <a:rPr lang="en-US" sz="2700" b="1"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r>
              <a:rPr lang="en-US" sz="3555" dirty="0">
                <a:latin typeface="Times New Roman" panose="02020603050405020304" pitchFamily="18" charset="0"/>
                <a:cs typeface="Times New Roman" panose="02020603050405020304" pitchFamily="18" charset="0"/>
              </a:rPr>
              <a:t>                                            </a:t>
            </a:r>
            <a:r>
              <a:rPr lang="en-US" sz="3555" b="1" dirty="0">
                <a:latin typeface="Times New Roman" panose="02020603050405020304" pitchFamily="18" charset="0"/>
                <a:cs typeface="Times New Roman" panose="02020603050405020304" pitchFamily="18" charset="0"/>
              </a:rPr>
              <a:t>4.1 POST CREATION</a:t>
            </a:r>
            <a:br>
              <a:rPr lang="en-US" sz="3555" b="1" dirty="0">
                <a:latin typeface="Times New Roman" panose="02020603050405020304" pitchFamily="18" charset="0"/>
                <a:cs typeface="Times New Roman" panose="02020603050405020304" pitchFamily="18" charset="0"/>
              </a:rPr>
            </a:br>
            <a:endParaRPr lang="en-US" sz="3555"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78929" y="1749768"/>
            <a:ext cx="10740342" cy="4938472"/>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Here are some ideas for engaging social media posts for Mother Dairy:</a:t>
            </a:r>
            <a:endParaRPr lang="en-US" sz="2000"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1.Product Spotlight:</a:t>
            </a:r>
            <a:endParaRPr lang="en-US" b="1" dirty="0">
              <a:latin typeface="Times New Roman" panose="02020603050405020304" pitchFamily="18" charset="0"/>
              <a:cs typeface="Times New Roman" panose="02020603050405020304" pitchFamily="18" charset="0"/>
            </a:endParaRPr>
          </a:p>
          <a:p>
            <a:pPr marL="457200" lvl="1" indent="0">
              <a:buNone/>
            </a:pPr>
            <a:r>
              <a:rPr lang="en-US" sz="2000" dirty="0">
                <a:latin typeface="Times New Roman" panose="02020603050405020304" pitchFamily="18" charset="0"/>
                <a:cs typeface="Times New Roman" panose="02020603050405020304" pitchFamily="18" charset="0"/>
              </a:rPr>
              <a:t> Highlight a specific Mother Dairy product each week, showcasing its features, benefits, and versatility. For example, a post could feature Mother Dairy's freshly churned butter, emphasizing its creamy texture and delicious taste.</a:t>
            </a:r>
            <a:endParaRPr lang="en-US" sz="2000" dirty="0">
              <a:latin typeface="Times New Roman" panose="02020603050405020304" pitchFamily="18" charset="0"/>
              <a:cs typeface="Times New Roman" panose="02020603050405020304" pitchFamily="18" charset="0"/>
            </a:endParaRPr>
          </a:p>
          <a:p>
            <a:pPr marL="457200" lvl="1" indent="0">
              <a:buNone/>
            </a:pPr>
            <a:r>
              <a:rPr lang="en-US" sz="2800" b="1" dirty="0">
                <a:latin typeface="Times New Roman" panose="02020603050405020304" pitchFamily="18" charset="0"/>
                <a:cs typeface="Times New Roman" panose="02020603050405020304" pitchFamily="18" charset="0"/>
              </a:rPr>
              <a:t>2. Recipe Inspiration</a:t>
            </a:r>
            <a:r>
              <a:rPr lang="en-US" sz="2000" b="1" dirty="0">
                <a:latin typeface="Times New Roman" panose="02020603050405020304" pitchFamily="18" charset="0"/>
                <a:cs typeface="Times New Roman" panose="02020603050405020304" pitchFamily="18" charset="0"/>
              </a:rPr>
              <a:t>:</a:t>
            </a:r>
            <a:endParaRPr lang="en-US" sz="2000" b="1" dirty="0">
              <a:latin typeface="Times New Roman" panose="02020603050405020304" pitchFamily="18" charset="0"/>
              <a:cs typeface="Times New Roman" panose="02020603050405020304" pitchFamily="18" charset="0"/>
            </a:endParaRPr>
          </a:p>
          <a:p>
            <a:pPr marL="457200" lvl="1" indent="0">
              <a:buNone/>
            </a:pPr>
            <a:r>
              <a:rPr lang="en-US" sz="2000" dirty="0">
                <a:latin typeface="Times New Roman" panose="02020603050405020304" pitchFamily="18" charset="0"/>
                <a:cs typeface="Times New Roman" panose="02020603050405020304" pitchFamily="18" charset="0"/>
              </a:rPr>
              <a:t>	 Share mouthwatering recipes using Mother Dairy products as key ingredients. This could include recipes for homemade paneer tikka using Mother Dairy paneer or a refreshing mango lassi made with Mother Dairy yogurt.</a:t>
            </a:r>
            <a:endParaRPr lang="en-US" sz="2000" dirty="0">
              <a:latin typeface="Times New Roman" panose="02020603050405020304" pitchFamily="18" charset="0"/>
              <a:cs typeface="Times New Roman" panose="02020603050405020304" pitchFamily="18" charset="0"/>
            </a:endParaRPr>
          </a:p>
          <a:p>
            <a:pPr marL="457200" lvl="1" indent="0">
              <a:buNone/>
            </a:pPr>
            <a:r>
              <a:rPr lang="en-US" sz="2800" b="1" dirty="0">
                <a:latin typeface="Times New Roman" panose="02020603050405020304" pitchFamily="18" charset="0"/>
                <a:cs typeface="Times New Roman" panose="02020603050405020304" pitchFamily="18" charset="0"/>
              </a:rPr>
              <a:t>3. Health and Wellness Tips:</a:t>
            </a:r>
            <a:endParaRPr lang="en-US" sz="2800" b="1" dirty="0">
              <a:latin typeface="Times New Roman" panose="02020603050405020304" pitchFamily="18" charset="0"/>
              <a:cs typeface="Times New Roman" panose="02020603050405020304" pitchFamily="18" charset="0"/>
            </a:endParaRPr>
          </a:p>
          <a:p>
            <a:pPr marL="457200" lvl="1" indent="0">
              <a:buNone/>
            </a:pPr>
            <a:r>
              <a:rPr lang="en-US" sz="2000" dirty="0">
                <a:latin typeface="Times New Roman" panose="02020603050405020304" pitchFamily="18" charset="0"/>
                <a:cs typeface="Times New Roman" panose="02020603050405020304" pitchFamily="18" charset="0"/>
              </a:rPr>
              <a:t>	Educate your audience about the health benefits of consuming dairy products. Share tips on incorporating dairy into a balanced diet, boosting calcium intake, or improving gut health with probiotic yogurt.</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1"/>
          <a:stretch>
            <a:fillRect/>
          </a:stretch>
        </p:blipFill>
        <p:spPr>
          <a:xfrm>
            <a:off x="2800516" y="1219432"/>
            <a:ext cx="6590968" cy="4419135"/>
          </a:xfr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14605"/>
            <a:ext cx="11734165" cy="56527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06730" y="1098550"/>
            <a:ext cx="3652520" cy="1474470"/>
          </a:xfrm>
        </p:spPr>
        <p:txBody>
          <a:bodyPr>
            <a:normAutofit fontScale="90000" lnSpcReduction="20000"/>
          </a:bodyPr>
          <a:lstStyle/>
          <a:p>
            <a:pPr algn="just"/>
            <a:endParaRPr lang="en-US" sz="1600" b="1" dirty="0">
              <a:latin typeface="Times New Roman" panose="02020603050405020304" pitchFamily="18" charset="0"/>
              <a:cs typeface="Times New Roman" panose="02020603050405020304" pitchFamily="18" charset="0"/>
            </a:endParaRPr>
          </a:p>
          <a:p>
            <a:pPr algn="just"/>
            <a:r>
              <a:rPr lang="en-US" sz="1600" b="1" dirty="0">
                <a:latin typeface="Times New Roman" panose="02020603050405020304" pitchFamily="18" charset="0"/>
                <a:cs typeface="Times New Roman" panose="02020603050405020304" pitchFamily="18" charset="0"/>
              </a:rPr>
              <a:t>Name : </a:t>
            </a:r>
            <a:r>
              <a:rPr lang="en-US" sz="1600" b="1" dirty="0" err="1">
                <a:latin typeface="Times New Roman" panose="02020603050405020304" pitchFamily="18" charset="0"/>
                <a:cs typeface="Times New Roman" panose="02020603050405020304" pitchFamily="18" charset="0"/>
              </a:rPr>
              <a:t>Mukku</a:t>
            </a:r>
            <a:r>
              <a:rPr lang="en-US" sz="1600" b="1" dirty="0">
                <a:latin typeface="Times New Roman" panose="02020603050405020304" pitchFamily="18" charset="0"/>
                <a:cs typeface="Times New Roman" panose="02020603050405020304" pitchFamily="18" charset="0"/>
              </a:rPr>
              <a:t> Hema Jyothi</a:t>
            </a:r>
            <a:endParaRPr lang="en-US" sz="1600" b="1" dirty="0">
              <a:latin typeface="Times New Roman" panose="02020603050405020304" pitchFamily="18" charset="0"/>
              <a:cs typeface="Times New Roman" panose="02020603050405020304" pitchFamily="18" charset="0"/>
            </a:endParaRPr>
          </a:p>
          <a:p>
            <a:pPr algn="just"/>
            <a:r>
              <a:rPr lang="en-US" sz="1600" b="1" dirty="0">
                <a:latin typeface="Times New Roman" panose="02020603050405020304" pitchFamily="18" charset="0"/>
                <a:cs typeface="Times New Roman" panose="02020603050405020304" pitchFamily="18" charset="0"/>
              </a:rPr>
              <a:t>Email:hemajyothi1214</a:t>
            </a:r>
            <a:r>
              <a:rPr lang="en-US" sz="1600" b="1" dirty="0">
                <a:latin typeface="Times New Roman" panose="02020603050405020304" pitchFamily="18" charset="0"/>
                <a:cs typeface="Times New Roman" panose="02020603050405020304" pitchFamily="18" charset="0"/>
              </a:rPr>
              <a:t>@gmail.com </a:t>
            </a:r>
            <a:endParaRPr lang="en-US" sz="1600" b="1" dirty="0">
              <a:latin typeface="Times New Roman" panose="02020603050405020304" pitchFamily="18" charset="0"/>
              <a:cs typeface="Times New Roman" panose="02020603050405020304" pitchFamily="18" charset="0"/>
            </a:endParaRPr>
          </a:p>
          <a:p>
            <a:pPr algn="just"/>
            <a:r>
              <a:rPr lang="en-US" sz="1600" b="1" dirty="0">
                <a:latin typeface="Times New Roman" panose="02020603050405020304" pitchFamily="18" charset="0"/>
                <a:cs typeface="Times New Roman" panose="02020603050405020304" pitchFamily="18" charset="0"/>
              </a:rPr>
              <a:t>Ph No : 9346174508</a:t>
            </a:r>
            <a:endParaRPr lang="en-US" sz="1600" b="1" dirty="0">
              <a:latin typeface="Times New Roman" panose="02020603050405020304" pitchFamily="18" charset="0"/>
              <a:cs typeface="Times New Roman" panose="02020603050405020304" pitchFamily="18" charset="0"/>
            </a:endParaRPr>
          </a:p>
          <a:p>
            <a:pPr algn="just"/>
            <a:r>
              <a:rPr lang="en-US" sz="1600" b="1" dirty="0">
                <a:latin typeface="Times New Roman" panose="02020603050405020304" pitchFamily="18" charset="0"/>
                <a:cs typeface="Times New Roman" panose="02020603050405020304" pitchFamily="18" charset="0"/>
              </a:rPr>
              <a:t>Reg.No:213888200057</a:t>
            </a:r>
            <a:endParaRPr lang="en-US" sz="1600" b="1"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635" y="4850765"/>
            <a:ext cx="3284855" cy="1579880"/>
          </a:xfrm>
          <a:prstGeom prst="rect">
            <a:avLst/>
          </a:prstGeom>
          <a:noFill/>
        </p:spPr>
        <p:txBody>
          <a:bodyPr wrap="square">
            <a:noAutofit/>
          </a:bodyPr>
          <a:lstStyle/>
          <a:p>
            <a:pPr algn="just"/>
            <a:endParaRPr lang="en-US" sz="1600" dirty="0">
              <a:latin typeface="Times New Roman" panose="02020603050405020304" pitchFamily="18" charset="0"/>
              <a:cs typeface="Times New Roman" panose="02020603050405020304" pitchFamily="18" charset="0"/>
            </a:endParaRPr>
          </a:p>
          <a:p>
            <a:pPr algn="just"/>
            <a:r>
              <a:rPr lang="en-US" sz="1000" b="1" dirty="0">
                <a:latin typeface="Times New Roman" panose="02020603050405020304" pitchFamily="18" charset="0"/>
                <a:cs typeface="Times New Roman" panose="02020603050405020304" pitchFamily="18" charset="0"/>
              </a:rPr>
              <a:t>Nam</a:t>
            </a:r>
            <a:r>
              <a:rPr lang="en-US" sz="1200" b="1" dirty="0">
                <a:latin typeface="Times New Roman" panose="02020603050405020304" pitchFamily="18" charset="0"/>
                <a:cs typeface="Times New Roman" panose="02020603050405020304" pitchFamily="18" charset="0"/>
              </a:rPr>
              <a:t>e : </a:t>
            </a:r>
            <a:r>
              <a:rPr lang="en-US" sz="1200" b="1" dirty="0" err="1">
                <a:latin typeface="Times New Roman" panose="02020603050405020304" pitchFamily="18" charset="0"/>
                <a:cs typeface="Times New Roman" panose="02020603050405020304" pitchFamily="18" charset="0"/>
              </a:rPr>
              <a:t>Teeparthi</a:t>
            </a:r>
            <a:r>
              <a:rPr lang="en-US" sz="1200" b="1" dirty="0">
                <a:latin typeface="Times New Roman" panose="02020603050405020304" pitchFamily="18" charset="0"/>
                <a:cs typeface="Times New Roman" panose="02020603050405020304" pitchFamily="18" charset="0"/>
              </a:rPr>
              <a:t> Lalitha Sri</a:t>
            </a:r>
            <a:endParaRPr lang="en-US" sz="1200" b="1" dirty="0">
              <a:latin typeface="Times New Roman" panose="02020603050405020304" pitchFamily="18" charset="0"/>
              <a:cs typeface="Times New Roman" panose="02020603050405020304" pitchFamily="18" charset="0"/>
            </a:endParaRPr>
          </a:p>
          <a:p>
            <a:pPr algn="just"/>
            <a:r>
              <a:rPr lang="en-US" sz="1200" b="1" dirty="0" err="1">
                <a:latin typeface="Times New Roman" panose="02020603050405020304" pitchFamily="18" charset="0"/>
                <a:cs typeface="Times New Roman" panose="02020603050405020304" pitchFamily="18" charset="0"/>
              </a:rPr>
              <a:t>Email:lalithasriteeparthilalithasre@gmail.com</a:t>
            </a:r>
            <a:r>
              <a:rPr lang="en-US" sz="1200" b="1" dirty="0">
                <a:latin typeface="Times New Roman" panose="02020603050405020304" pitchFamily="18" charset="0"/>
                <a:cs typeface="Times New Roman" panose="02020603050405020304" pitchFamily="18" charset="0"/>
              </a:rPr>
              <a:t> </a:t>
            </a:r>
            <a:endParaRPr lang="en-US" sz="1200" b="1" dirty="0">
              <a:latin typeface="Times New Roman" panose="02020603050405020304" pitchFamily="18" charset="0"/>
              <a:cs typeface="Times New Roman" panose="02020603050405020304" pitchFamily="18" charset="0"/>
            </a:endParaRPr>
          </a:p>
          <a:p>
            <a:pPr algn="just"/>
            <a:r>
              <a:rPr lang="en-US" sz="1200" b="1" dirty="0">
                <a:latin typeface="Times New Roman" panose="02020603050405020304" pitchFamily="18" charset="0"/>
                <a:cs typeface="Times New Roman" panose="02020603050405020304" pitchFamily="18" charset="0"/>
              </a:rPr>
              <a:t>Ph No : 8688161517</a:t>
            </a:r>
            <a:endParaRPr lang="en-US" sz="1200" b="1" dirty="0">
              <a:latin typeface="Times New Roman" panose="02020603050405020304" pitchFamily="18" charset="0"/>
              <a:cs typeface="Times New Roman" panose="02020603050405020304" pitchFamily="18" charset="0"/>
            </a:endParaRPr>
          </a:p>
          <a:p>
            <a:pPr algn="just"/>
            <a:r>
              <a:rPr lang="en-US" sz="1200" b="1" dirty="0">
                <a:latin typeface="Times New Roman" panose="02020603050405020304" pitchFamily="18" charset="0"/>
                <a:cs typeface="Times New Roman" panose="02020603050405020304" pitchFamily="18" charset="0"/>
              </a:rPr>
              <a:t>Reg.No:213888200079</a:t>
            </a:r>
            <a:endParaRPr lang="en-US" sz="1200" b="1" dirty="0">
              <a:latin typeface="Times New Roman" panose="02020603050405020304" pitchFamily="18" charset="0"/>
              <a:cs typeface="Times New Roman" panose="02020603050405020304" pitchFamily="18" charset="0"/>
            </a:endParaRPr>
          </a:p>
        </p:txBody>
      </p:sp>
      <p:sp>
        <p:nvSpPr>
          <p:cNvPr id="15" name="TextBox 14"/>
          <p:cNvSpPr txBox="1"/>
          <p:nvPr/>
        </p:nvSpPr>
        <p:spPr>
          <a:xfrm>
            <a:off x="3314065" y="4848860"/>
            <a:ext cx="3211830" cy="1980565"/>
          </a:xfrm>
          <a:prstGeom prst="rect">
            <a:avLst/>
          </a:prstGeom>
          <a:noFill/>
        </p:spPr>
        <p:txBody>
          <a:bodyPr wrap="square">
            <a:noAutofit/>
          </a:bodyPr>
          <a:lstStyle/>
          <a:p>
            <a:pPr algn="just"/>
            <a:endParaRPr lang="en-US" sz="1600" dirty="0">
              <a:latin typeface="Times New Roman" panose="02020603050405020304" pitchFamily="18" charset="0"/>
              <a:cs typeface="Times New Roman" panose="02020603050405020304" pitchFamily="18" charset="0"/>
            </a:endParaRPr>
          </a:p>
          <a:p>
            <a:pPr algn="just"/>
            <a:r>
              <a:rPr lang="en-US" sz="1200" b="1" dirty="0">
                <a:latin typeface="Times New Roman" panose="02020603050405020304" pitchFamily="18" charset="0"/>
                <a:cs typeface="Times New Roman" panose="02020603050405020304" pitchFamily="18" charset="0"/>
              </a:rPr>
              <a:t>Name : </a:t>
            </a:r>
            <a:r>
              <a:rPr lang="en-US" sz="1200" b="1" dirty="0" err="1">
                <a:latin typeface="Times New Roman" panose="02020603050405020304" pitchFamily="18" charset="0"/>
                <a:cs typeface="Times New Roman" panose="02020603050405020304" pitchFamily="18" charset="0"/>
              </a:rPr>
              <a:t>Tummidi</a:t>
            </a:r>
            <a:r>
              <a:rPr lang="en-US" sz="1200" b="1" dirty="0">
                <a:latin typeface="Times New Roman" panose="02020603050405020304" pitchFamily="18" charset="0"/>
                <a:cs typeface="Times New Roman" panose="02020603050405020304" pitchFamily="18" charset="0"/>
              </a:rPr>
              <a:t> Satya Devi Durga</a:t>
            </a:r>
            <a:endParaRPr lang="en-US" sz="1200" b="1" dirty="0">
              <a:latin typeface="Times New Roman" panose="02020603050405020304" pitchFamily="18" charset="0"/>
              <a:cs typeface="Times New Roman" panose="02020603050405020304" pitchFamily="18" charset="0"/>
            </a:endParaRPr>
          </a:p>
          <a:p>
            <a:pPr algn="just"/>
            <a:r>
              <a:rPr lang="en-US" sz="1200" b="1" dirty="0">
                <a:latin typeface="Times New Roman" panose="02020603050405020304" pitchFamily="18" charset="0"/>
                <a:cs typeface="Times New Roman" panose="02020603050405020304" pitchFamily="18" charset="0"/>
              </a:rPr>
              <a:t>Email:tummidisatyadevidurga02@gmail.com </a:t>
            </a:r>
            <a:endParaRPr lang="en-US" sz="1200" b="1" dirty="0">
              <a:latin typeface="Times New Roman" panose="02020603050405020304" pitchFamily="18" charset="0"/>
              <a:cs typeface="Times New Roman" panose="02020603050405020304" pitchFamily="18" charset="0"/>
            </a:endParaRPr>
          </a:p>
          <a:p>
            <a:pPr algn="just"/>
            <a:r>
              <a:rPr lang="en-US" sz="1200" b="1" dirty="0">
                <a:latin typeface="Times New Roman" panose="02020603050405020304" pitchFamily="18" charset="0"/>
                <a:cs typeface="Times New Roman" panose="02020603050405020304" pitchFamily="18" charset="0"/>
              </a:rPr>
              <a:t>Ph No : 8688838792</a:t>
            </a:r>
            <a:endParaRPr lang="en-US" sz="1200" b="1" dirty="0">
              <a:latin typeface="Times New Roman" panose="02020603050405020304" pitchFamily="18" charset="0"/>
              <a:cs typeface="Times New Roman" panose="02020603050405020304" pitchFamily="18" charset="0"/>
            </a:endParaRPr>
          </a:p>
          <a:p>
            <a:pPr algn="just"/>
            <a:r>
              <a:rPr lang="en-US" sz="1200" b="1" dirty="0">
                <a:latin typeface="Times New Roman" panose="02020603050405020304" pitchFamily="18" charset="0"/>
                <a:cs typeface="Times New Roman" panose="02020603050405020304" pitchFamily="18" charset="0"/>
              </a:rPr>
              <a:t>Reg.No:213888200081</a:t>
            </a:r>
            <a:endParaRPr lang="en-US" sz="1200" b="1" dirty="0">
              <a:latin typeface="Times New Roman" panose="02020603050405020304" pitchFamily="18" charset="0"/>
              <a:cs typeface="Times New Roman" panose="02020603050405020304" pitchFamily="18" charset="0"/>
            </a:endParaRPr>
          </a:p>
        </p:txBody>
      </p:sp>
      <p:sp>
        <p:nvSpPr>
          <p:cNvPr id="17" name="TextBox 16"/>
          <p:cNvSpPr txBox="1"/>
          <p:nvPr/>
        </p:nvSpPr>
        <p:spPr>
          <a:xfrm>
            <a:off x="6555740" y="4848860"/>
            <a:ext cx="2847340" cy="1464945"/>
          </a:xfrm>
          <a:prstGeom prst="rect">
            <a:avLst/>
          </a:prstGeom>
          <a:noFill/>
        </p:spPr>
        <p:txBody>
          <a:bodyPr wrap="square">
            <a:noAutofit/>
          </a:bodyPr>
          <a:lstStyle/>
          <a:p>
            <a:pPr algn="just"/>
            <a:endParaRPr lang="en-US" sz="16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Name : </a:t>
            </a:r>
            <a:r>
              <a:rPr lang="en-US" sz="1400" dirty="0" err="1">
                <a:latin typeface="Times New Roman" panose="02020603050405020304" pitchFamily="18" charset="0"/>
                <a:cs typeface="Times New Roman" panose="02020603050405020304" pitchFamily="18" charset="0"/>
              </a:rPr>
              <a:t>Seesala</a:t>
            </a:r>
            <a:r>
              <a:rPr lang="en-US" sz="1400" dirty="0">
                <a:latin typeface="Times New Roman" panose="02020603050405020304" pitchFamily="18" charset="0"/>
                <a:cs typeface="Times New Roman" panose="02020603050405020304" pitchFamily="18" charset="0"/>
              </a:rPr>
              <a:t> Sirisha</a:t>
            </a:r>
            <a:endParaRPr lang="en-US" sz="1400" dirty="0">
              <a:latin typeface="Times New Roman" panose="02020603050405020304" pitchFamily="18" charset="0"/>
              <a:cs typeface="Times New Roman" panose="02020603050405020304" pitchFamily="18" charset="0"/>
            </a:endParaRPr>
          </a:p>
          <a:p>
            <a:pPr algn="just"/>
            <a:r>
              <a:rPr lang="en-US" sz="1400" dirty="0" err="1">
                <a:latin typeface="Times New Roman" panose="02020603050405020304" pitchFamily="18" charset="0"/>
                <a:cs typeface="Times New Roman" panose="02020603050405020304" pitchFamily="18" charset="0"/>
              </a:rPr>
              <a:t>Email:gangarajuseesala@gmail.com</a:t>
            </a:r>
            <a:r>
              <a:rPr lang="en-US" sz="1400" dirty="0">
                <a:latin typeface="Times New Roman" panose="02020603050405020304" pitchFamily="18" charset="0"/>
                <a:cs typeface="Times New Roman" panose="02020603050405020304" pitchFamily="18" charset="0"/>
              </a:rPr>
              <a:t> </a:t>
            </a:r>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Ph No : 9392381929</a:t>
            </a:r>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Reg.No:213888200076</a:t>
            </a:r>
            <a:endParaRPr lang="en-US" sz="1400" dirty="0">
              <a:latin typeface="Times New Roman" panose="02020603050405020304" pitchFamily="18" charset="0"/>
              <a:cs typeface="Times New Roman" panose="02020603050405020304" pitchFamily="18" charset="0"/>
            </a:endParaRPr>
          </a:p>
        </p:txBody>
      </p:sp>
      <p:sp>
        <p:nvSpPr>
          <p:cNvPr id="19" name="TextBox 18"/>
          <p:cNvSpPr txBox="1"/>
          <p:nvPr/>
        </p:nvSpPr>
        <p:spPr>
          <a:xfrm flipH="1">
            <a:off x="9432925" y="5038090"/>
            <a:ext cx="2795270" cy="1804035"/>
          </a:xfrm>
          <a:prstGeom prst="rect">
            <a:avLst/>
          </a:prstGeom>
          <a:noFill/>
        </p:spPr>
        <p:txBody>
          <a:bodyPr wrap="square">
            <a:noAutofit/>
          </a:bodyPr>
          <a:lstStyle/>
          <a:p>
            <a:pPr algn="just"/>
            <a:endParaRPr lang="en-US" sz="16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Name: </a:t>
            </a:r>
            <a:r>
              <a:rPr lang="en-US" sz="1400" dirty="0" err="1">
                <a:latin typeface="Times New Roman" panose="02020603050405020304" pitchFamily="18" charset="0"/>
                <a:cs typeface="Times New Roman" panose="02020603050405020304" pitchFamily="18" charset="0"/>
              </a:rPr>
              <a:t>Kamisetti</a:t>
            </a:r>
            <a:r>
              <a:rPr lang="en-US" sz="1400" dirty="0">
                <a:latin typeface="Times New Roman" panose="02020603050405020304" pitchFamily="18" charset="0"/>
                <a:cs typeface="Times New Roman" panose="02020603050405020304" pitchFamily="18" charset="0"/>
              </a:rPr>
              <a:t> Ramya Sri</a:t>
            </a:r>
            <a:endParaRPr lang="en-US" sz="1400" dirty="0">
              <a:latin typeface="Times New Roman" panose="02020603050405020304" pitchFamily="18" charset="0"/>
              <a:cs typeface="Times New Roman" panose="02020603050405020304" pitchFamily="18" charset="0"/>
            </a:endParaRPr>
          </a:p>
          <a:p>
            <a:pPr algn="just"/>
            <a:r>
              <a:rPr lang="en-US" sz="1400" dirty="0" err="1">
                <a:latin typeface="Times New Roman" panose="02020603050405020304" pitchFamily="18" charset="0"/>
                <a:cs typeface="Times New Roman" panose="02020603050405020304" pitchFamily="18" charset="0"/>
              </a:rPr>
              <a:t>Email:</a:t>
            </a:r>
            <a:r>
              <a:rPr lang="en-US" sz="1400" dirty="0" err="1">
                <a:latin typeface="Times New Roman" panose="02020603050405020304" pitchFamily="18" charset="0"/>
                <a:cs typeface="Times New Roman" panose="02020603050405020304" pitchFamily="18" charset="0"/>
              </a:rPr>
              <a:t>kamisettikittu@gmail.com</a:t>
            </a:r>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Ph No : 8978262029</a:t>
            </a:r>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Reg.No:213888200036</a:t>
            </a:r>
            <a:endParaRPr lang="en-US" sz="1400" dirty="0">
              <a:latin typeface="Times New Roman" panose="02020603050405020304" pitchFamily="18" charset="0"/>
              <a:cs typeface="Times New Roman" panose="02020603050405020304" pitchFamily="18" charset="0"/>
            </a:endParaRPr>
          </a:p>
        </p:txBody>
      </p:sp>
      <p:pic>
        <p:nvPicPr>
          <p:cNvPr id="21" name="Picture 20"/>
          <p:cNvPicPr>
            <a:picLocks noChangeAspect="1"/>
          </p:cNvPicPr>
          <p:nvPr/>
        </p:nvPicPr>
        <p:blipFill>
          <a:blip r:embed="rId1"/>
          <a:stretch>
            <a:fillRect/>
          </a:stretch>
        </p:blipFill>
        <p:spPr>
          <a:xfrm>
            <a:off x="4406900" y="285750"/>
            <a:ext cx="2148205" cy="2367280"/>
          </a:xfrm>
          <a:prstGeom prst="rect">
            <a:avLst/>
          </a:prstGeom>
        </p:spPr>
      </p:pic>
      <p:pic>
        <p:nvPicPr>
          <p:cNvPr id="23" name="Picture 22"/>
          <p:cNvPicPr>
            <a:picLocks noChangeAspect="1"/>
          </p:cNvPicPr>
          <p:nvPr/>
        </p:nvPicPr>
        <p:blipFill>
          <a:blip r:embed="rId2"/>
          <a:stretch>
            <a:fillRect/>
          </a:stretch>
        </p:blipFill>
        <p:spPr>
          <a:xfrm>
            <a:off x="9432925" y="3221355"/>
            <a:ext cx="1687830" cy="1832610"/>
          </a:xfrm>
          <a:prstGeom prst="rect">
            <a:avLst/>
          </a:prstGeom>
        </p:spPr>
      </p:pic>
      <p:pic>
        <p:nvPicPr>
          <p:cNvPr id="25" name="Picture 24"/>
          <p:cNvPicPr>
            <a:picLocks noChangeAspect="1"/>
          </p:cNvPicPr>
          <p:nvPr/>
        </p:nvPicPr>
        <p:blipFill>
          <a:blip r:embed="rId3"/>
          <a:stretch>
            <a:fillRect/>
          </a:stretch>
        </p:blipFill>
        <p:spPr>
          <a:xfrm>
            <a:off x="506730" y="3199765"/>
            <a:ext cx="2000250" cy="1649095"/>
          </a:xfrm>
          <a:prstGeom prst="rect">
            <a:avLst/>
          </a:prstGeom>
        </p:spPr>
      </p:pic>
      <p:pic>
        <p:nvPicPr>
          <p:cNvPr id="27" name="Picture 26"/>
          <p:cNvPicPr>
            <a:picLocks noChangeAspect="1"/>
          </p:cNvPicPr>
          <p:nvPr/>
        </p:nvPicPr>
        <p:blipFill>
          <a:blip r:embed="rId4"/>
          <a:stretch>
            <a:fillRect/>
          </a:stretch>
        </p:blipFill>
        <p:spPr>
          <a:xfrm>
            <a:off x="3670300" y="3221355"/>
            <a:ext cx="1722120" cy="1645920"/>
          </a:xfrm>
          <a:prstGeom prst="rect">
            <a:avLst/>
          </a:prstGeom>
        </p:spPr>
      </p:pic>
      <p:pic>
        <p:nvPicPr>
          <p:cNvPr id="29" name="Picture 28"/>
          <p:cNvPicPr>
            <a:picLocks noChangeAspect="1"/>
          </p:cNvPicPr>
          <p:nvPr/>
        </p:nvPicPr>
        <p:blipFill>
          <a:blip r:embed="rId5"/>
          <a:stretch>
            <a:fillRect/>
          </a:stretch>
        </p:blipFill>
        <p:spPr>
          <a:xfrm>
            <a:off x="6383020" y="3221355"/>
            <a:ext cx="1616075" cy="1640205"/>
          </a:xfrm>
          <a:prstGeom prst="rect">
            <a:avLst/>
          </a:prstGeom>
        </p:spPr>
      </p:pic>
      <p:sp>
        <p:nvSpPr>
          <p:cNvPr id="5" name="Rectangles 4"/>
          <p:cNvSpPr/>
          <p:nvPr/>
        </p:nvSpPr>
        <p:spPr>
          <a:xfrm>
            <a:off x="9403080" y="2573020"/>
            <a:ext cx="1717675" cy="55943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TEAM MEMBER</a:t>
            </a:r>
            <a:endParaRPr lang="en-US"/>
          </a:p>
        </p:txBody>
      </p:sp>
      <p:sp>
        <p:nvSpPr>
          <p:cNvPr id="7" name="Rectangles 6"/>
          <p:cNvSpPr/>
          <p:nvPr/>
        </p:nvSpPr>
        <p:spPr>
          <a:xfrm>
            <a:off x="6415405" y="2726690"/>
            <a:ext cx="1787525" cy="42100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TEAM MEMBER</a:t>
            </a:r>
            <a:endParaRPr lang="en-US"/>
          </a:p>
        </p:txBody>
      </p:sp>
      <p:sp>
        <p:nvSpPr>
          <p:cNvPr id="8" name="Rectangles 7"/>
          <p:cNvSpPr/>
          <p:nvPr/>
        </p:nvSpPr>
        <p:spPr>
          <a:xfrm>
            <a:off x="3670300" y="2726690"/>
            <a:ext cx="1669415" cy="40640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TEAM MEMBER</a:t>
            </a:r>
            <a:endParaRPr lang="en-US"/>
          </a:p>
        </p:txBody>
      </p:sp>
      <p:sp>
        <p:nvSpPr>
          <p:cNvPr id="9" name="Rectangles 8"/>
          <p:cNvSpPr/>
          <p:nvPr/>
        </p:nvSpPr>
        <p:spPr>
          <a:xfrm>
            <a:off x="4406900" y="0"/>
            <a:ext cx="2192020" cy="41783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TEAM LEADER</a:t>
            </a:r>
            <a:endParaRPr lang="en-US"/>
          </a:p>
        </p:txBody>
      </p:sp>
      <p:sp>
        <p:nvSpPr>
          <p:cNvPr id="10" name="Rectangles 9"/>
          <p:cNvSpPr/>
          <p:nvPr/>
        </p:nvSpPr>
        <p:spPr>
          <a:xfrm>
            <a:off x="620395" y="2842895"/>
            <a:ext cx="1887220" cy="27940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TEAM MEMBER</a:t>
            </a: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1"/>
          <a:stretch>
            <a:fillRect/>
          </a:stretch>
        </p:blipFill>
        <p:spPr>
          <a:xfrm>
            <a:off x="0" y="14605"/>
            <a:ext cx="11631295" cy="7135495"/>
          </a:xfr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1"/>
          <a:stretch>
            <a:fillRect/>
          </a:stretch>
        </p:blipFill>
        <p:spPr>
          <a:xfrm>
            <a:off x="720435" y="605872"/>
            <a:ext cx="9067989" cy="4838686"/>
          </a:xfr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1"/>
          <a:stretch>
            <a:fillRect/>
          </a:stretch>
        </p:blipFill>
        <p:spPr>
          <a:xfrm>
            <a:off x="1476943" y="1138342"/>
            <a:ext cx="9043037" cy="4581315"/>
          </a:xfr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1"/>
          <a:stretch>
            <a:fillRect/>
          </a:stretch>
        </p:blipFill>
        <p:spPr>
          <a:xfrm>
            <a:off x="1596100" y="845575"/>
            <a:ext cx="8999799" cy="5017025"/>
          </a:xfr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65637" y="1635867"/>
            <a:ext cx="7012734" cy="369332"/>
          </a:xfrm>
          <a:prstGeom prst="rect">
            <a:avLst/>
          </a:prstGeom>
          <a:noFill/>
        </p:spPr>
        <p:txBody>
          <a:bodyPr wrap="square">
            <a:spAutoFit/>
          </a:bodyPr>
          <a:lstStyle/>
          <a:p>
            <a:r>
              <a:rPr lang="en-US" dirty="0">
                <a:hlinkClick r:id="rId1"/>
              </a:rPr>
              <a:t>https://www.instagram.com/motherdairy48?igsh=ZW1kbWJ3eDNqNnFi</a:t>
            </a:r>
            <a:endParaRPr lang="en-US" dirty="0"/>
          </a:p>
        </p:txBody>
      </p:sp>
      <p:pic>
        <p:nvPicPr>
          <p:cNvPr id="6" name="Picture 5"/>
          <p:cNvPicPr>
            <a:picLocks noChangeAspect="1"/>
          </p:cNvPicPr>
          <p:nvPr/>
        </p:nvPicPr>
        <p:blipFill>
          <a:blip r:embed="rId2"/>
          <a:stretch>
            <a:fillRect/>
          </a:stretch>
        </p:blipFill>
        <p:spPr>
          <a:xfrm>
            <a:off x="3300095" y="2229485"/>
            <a:ext cx="2930525" cy="3979545"/>
          </a:xfrm>
          <a:prstGeom prst="rect">
            <a:avLst/>
          </a:prstGeom>
        </p:spPr>
      </p:pic>
      <p:pic>
        <p:nvPicPr>
          <p:cNvPr id="8" name="Picture 7"/>
          <p:cNvPicPr>
            <a:picLocks noChangeAspect="1"/>
          </p:cNvPicPr>
          <p:nvPr/>
        </p:nvPicPr>
        <p:blipFill>
          <a:blip r:embed="rId3"/>
          <a:stretch>
            <a:fillRect/>
          </a:stretch>
        </p:blipFill>
        <p:spPr>
          <a:xfrm>
            <a:off x="6719570" y="2230120"/>
            <a:ext cx="4104005" cy="3177540"/>
          </a:xfrm>
          <a:prstGeom prst="rect">
            <a:avLst/>
          </a:prstGeom>
        </p:spPr>
      </p:pic>
      <p:pic>
        <p:nvPicPr>
          <p:cNvPr id="10" name="Picture 9"/>
          <p:cNvPicPr>
            <a:picLocks noChangeAspect="1"/>
          </p:cNvPicPr>
          <p:nvPr/>
        </p:nvPicPr>
        <p:blipFill>
          <a:blip r:embed="rId4"/>
          <a:stretch>
            <a:fillRect/>
          </a:stretch>
        </p:blipFill>
        <p:spPr>
          <a:xfrm>
            <a:off x="1664861" y="991621"/>
            <a:ext cx="2560542" cy="419136"/>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631787" y="2138606"/>
            <a:ext cx="8529453" cy="3878736"/>
          </a:xfrm>
          <a:prstGeom prst="rect">
            <a:avLst/>
          </a:prstGeom>
        </p:spPr>
      </p:pic>
      <p:pic>
        <p:nvPicPr>
          <p:cNvPr id="6" name="Picture 5"/>
          <p:cNvPicPr>
            <a:picLocks noChangeAspect="1"/>
          </p:cNvPicPr>
          <p:nvPr/>
        </p:nvPicPr>
        <p:blipFill>
          <a:blip r:embed="rId2"/>
          <a:stretch>
            <a:fillRect/>
          </a:stretch>
        </p:blipFill>
        <p:spPr>
          <a:xfrm>
            <a:off x="2990850" y="460375"/>
            <a:ext cx="3828415" cy="586740"/>
          </a:xfrm>
          <a:prstGeom prst="rect">
            <a:avLst/>
          </a:prstGeom>
        </p:spPr>
      </p:pic>
      <p:sp>
        <p:nvSpPr>
          <p:cNvPr id="10" name="TextBox 9"/>
          <p:cNvSpPr txBox="1"/>
          <p:nvPr/>
        </p:nvSpPr>
        <p:spPr>
          <a:xfrm>
            <a:off x="1388025" y="1199536"/>
            <a:ext cx="7113240" cy="369332"/>
          </a:xfrm>
          <a:prstGeom prst="rect">
            <a:avLst/>
          </a:prstGeom>
          <a:noFill/>
        </p:spPr>
        <p:txBody>
          <a:bodyPr wrap="square">
            <a:spAutoFit/>
          </a:bodyPr>
          <a:lstStyle/>
          <a:p>
            <a:r>
              <a:rPr lang="en-US" dirty="0">
                <a:hlinkClick r:id="rId3"/>
              </a:rPr>
              <a:t>https://www.instagram.com/motherdairy48?igsh=ZW1kbWJ3eDNqNnFi</a:t>
            </a: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1"/>
          <a:stretch>
            <a:fillRect/>
          </a:stretch>
        </p:blipFill>
        <p:spPr>
          <a:xfrm>
            <a:off x="798830" y="779780"/>
            <a:ext cx="9825355" cy="5125085"/>
          </a:xfr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1"/>
          <a:stretch>
            <a:fillRect/>
          </a:stretch>
        </p:blipFill>
        <p:spPr>
          <a:xfrm>
            <a:off x="2455859" y="677680"/>
            <a:ext cx="7280281" cy="5181540"/>
          </a:xfr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1587" y="307623"/>
            <a:ext cx="8720246" cy="662782"/>
          </a:xfrm>
        </p:spPr>
        <p:txBody>
          <a:bodyPr>
            <a:normAutofit/>
          </a:bodyPr>
          <a:lstStyle/>
          <a:p>
            <a:r>
              <a:rPr lang="en-US" sz="2800" b="1" dirty="0">
                <a:latin typeface="Times New Roman" panose="02020603050405020304" pitchFamily="18" charset="0"/>
                <a:cs typeface="Times New Roman" panose="02020603050405020304" pitchFamily="18" charset="0"/>
              </a:rPr>
              <a:t>4.2 DESIGNS/VEDIO EDITING</a:t>
            </a:r>
            <a:endParaRPr lang="en-US" sz="2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70387" y="1307939"/>
            <a:ext cx="10601446" cy="4579657"/>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	Creating visually appealing designs and video editing for Mother Dairy can help enhance the brand's online presence and engage its audience effectively. Here are some ideas for designs and video editing techniques:</a:t>
            </a:r>
            <a:endParaRPr lang="en-US" sz="2400"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Design Ideas:</a:t>
            </a:r>
            <a:endParaRPr lang="en-US" b="1" dirty="0">
              <a:latin typeface="Times New Roman" panose="02020603050405020304" pitchFamily="18" charset="0"/>
              <a:cs typeface="Times New Roman" panose="02020603050405020304" pitchFamily="18" charset="0"/>
            </a:endParaRPr>
          </a:p>
          <a:p>
            <a:pPr marL="0" indent="0">
              <a:buNone/>
            </a:pPr>
            <a:r>
              <a:rPr lang="en-US" sz="2400" dirty="0">
                <a:solidFill>
                  <a:srgbClr val="FF0000"/>
                </a:solidFill>
                <a:latin typeface="Times New Roman" panose="02020603050405020304" pitchFamily="18" charset="0"/>
                <a:cs typeface="Times New Roman" panose="02020603050405020304" pitchFamily="18" charset="0"/>
              </a:rPr>
              <a:t>    1.</a:t>
            </a:r>
            <a:r>
              <a:rPr lang="en-US" sz="2400" b="1" dirty="0">
                <a:solidFill>
                  <a:srgbClr val="FF0000"/>
                </a:solidFill>
                <a:latin typeface="Times New Roman" panose="02020603050405020304" pitchFamily="18" charset="0"/>
                <a:cs typeface="Times New Roman" panose="02020603050405020304" pitchFamily="18" charset="0"/>
              </a:rPr>
              <a:t>Product Showcase: </a:t>
            </a:r>
            <a:endParaRPr lang="en-US" sz="2400" b="1" dirty="0">
              <a:solidFill>
                <a:srgbClr val="FF0000"/>
              </a:solidFill>
              <a:latin typeface="Times New Roman" panose="02020603050405020304" pitchFamily="18" charset="0"/>
              <a:cs typeface="Times New Roman" panose="02020603050405020304" pitchFamily="18" charset="0"/>
            </a:endParaRPr>
          </a:p>
          <a:p>
            <a:pPr marL="457200" lvl="1" indent="0">
              <a:buNone/>
            </a:pPr>
            <a:r>
              <a:rPr lang="en-US" dirty="0">
                <a:latin typeface="Times New Roman" panose="02020603050405020304" pitchFamily="18" charset="0"/>
                <a:cs typeface="Times New Roman" panose="02020603050405020304" pitchFamily="18" charset="0"/>
              </a:rPr>
              <a:t>	Create visually appealing graphics or images showcasing Mother Dairy's various dairy products, such as milk, yogurt, cheese, and ice cream. Highlight the freshness, quality, and nutritional benefits of each product.</a:t>
            </a:r>
            <a:endParaRPr lang="en-US" dirty="0">
              <a:latin typeface="Times New Roman" panose="02020603050405020304" pitchFamily="18" charset="0"/>
              <a:cs typeface="Times New Roman" panose="02020603050405020304" pitchFamily="18" charset="0"/>
            </a:endParaRPr>
          </a:p>
          <a:p>
            <a:pPr marL="457200" lvl="1" indent="0">
              <a:buNone/>
            </a:pPr>
            <a:r>
              <a:rPr lang="en-US" dirty="0">
                <a:solidFill>
                  <a:schemeClr val="accent1"/>
                </a:solidFill>
                <a:latin typeface="Times New Roman" panose="02020603050405020304" pitchFamily="18" charset="0"/>
                <a:cs typeface="Times New Roman" panose="02020603050405020304" pitchFamily="18" charset="0"/>
              </a:rPr>
              <a:t>2. </a:t>
            </a:r>
            <a:r>
              <a:rPr lang="en-US" b="1" dirty="0">
                <a:solidFill>
                  <a:schemeClr val="accent1"/>
                </a:solidFill>
                <a:latin typeface="Times New Roman" panose="02020603050405020304" pitchFamily="18" charset="0"/>
                <a:cs typeface="Times New Roman" panose="02020603050405020304" pitchFamily="18" charset="0"/>
              </a:rPr>
              <a:t>Recipe Cards</a:t>
            </a:r>
            <a:r>
              <a:rPr lang="en-US" b="1" dirty="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a:p>
            <a:pPr marL="457200" lvl="1" indent="0">
              <a:buNone/>
            </a:pPr>
            <a:r>
              <a:rPr lang="en-US" dirty="0">
                <a:latin typeface="Times New Roman" panose="02020603050405020304" pitchFamily="18" charset="0"/>
                <a:cs typeface="Times New Roman" panose="02020603050405020304" pitchFamily="18" charset="0"/>
              </a:rPr>
              <a:t>	 Design recipe cards featuring delicious dishes made with Mother Dairy products. Include step-by-step instructions, ingredients, and mouthwatering images to inspire your audience to try the recipes at home.</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508750" y="2156460"/>
            <a:ext cx="4719320" cy="2804795"/>
          </a:xfrm>
          <a:prstGeom prst="rect">
            <a:avLst/>
          </a:prstGeom>
          <a:noFill/>
        </p:spPr>
        <p:txBody>
          <a:bodyPr wrap="square">
            <a:noAutofit/>
          </a:bodyPr>
          <a:lstStyle/>
          <a:p>
            <a:pPr marL="0" lvl="0" indent="0" algn="l" rtl="0">
              <a:spcBef>
                <a:spcPts val="0"/>
              </a:spcBef>
              <a:spcAft>
                <a:spcPts val="0"/>
              </a:spcAft>
              <a:buNone/>
            </a:pPr>
            <a:r>
              <a:rPr lang="en-US" sz="1800" dirty="0"/>
              <a:t>if you have uploaded a static image post like this. You can use </a:t>
            </a:r>
            <a:r>
              <a:rPr lang="en-US" sz="1800" dirty="0">
                <a:hlinkClick r:id="rId1"/>
              </a:rPr>
              <a:t>https://www.canva.com/</a:t>
            </a:r>
            <a:endParaRPr lang="en-US" sz="1800" dirty="0"/>
          </a:p>
          <a:p>
            <a:pPr marL="0" lvl="0" indent="0" algn="l" rtl="0">
              <a:spcBef>
                <a:spcPts val="0"/>
              </a:spcBef>
              <a:spcAft>
                <a:spcPts val="0"/>
              </a:spcAft>
              <a:buNone/>
            </a:pPr>
            <a:r>
              <a:rPr lang="en-US" sz="1800" dirty="0"/>
              <a:t>to create a very simple and attractive post. Make sure to bring out the message of your brand selected.</a:t>
            </a:r>
            <a:endParaRPr lang="en-US" sz="1800" dirty="0"/>
          </a:p>
        </p:txBody>
      </p:sp>
      <p:pic>
        <p:nvPicPr>
          <p:cNvPr id="4" name="Google Shape;374;p48"/>
          <p:cNvPicPr preferRelativeResize="0"/>
          <p:nvPr/>
        </p:nvPicPr>
        <p:blipFill>
          <a:blip r:embed="rId2"/>
          <a:stretch>
            <a:fillRect/>
          </a:stretch>
        </p:blipFill>
        <p:spPr>
          <a:xfrm>
            <a:off x="1257300" y="429895"/>
            <a:ext cx="4838700" cy="5248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9097" y="365126"/>
            <a:ext cx="10714703" cy="814746"/>
          </a:xfrm>
        </p:spPr>
        <p:txBody>
          <a:bodyPr>
            <a:normAutofit/>
          </a:bodyPr>
          <a:lstStyle/>
          <a:p>
            <a:r>
              <a:rPr lang="en-US" sz="2800" b="1" dirty="0">
                <a:latin typeface="Times New Roman" panose="02020603050405020304" pitchFamily="18" charset="0"/>
                <a:cs typeface="Times New Roman" panose="02020603050405020304" pitchFamily="18" charset="0"/>
              </a:rPr>
              <a:t>CONTENTS:</a:t>
            </a:r>
            <a:endParaRPr lang="en-US" sz="2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002891"/>
            <a:ext cx="10419735" cy="4997091"/>
          </a:xfrm>
        </p:spPr>
        <p:txBody>
          <a:bodyPr>
            <a:normAutofit/>
          </a:bodyPr>
          <a:lstStyle/>
          <a:p>
            <a:pPr marL="0" indent="0" algn="just">
              <a:buNone/>
            </a:pPr>
            <a:r>
              <a:rPr lang="en-US" sz="2400" b="1" dirty="0">
                <a:latin typeface="Times New Roman" panose="02020603050405020304" pitchFamily="18" charset="0"/>
                <a:cs typeface="Times New Roman" panose="02020603050405020304" pitchFamily="18" charset="0"/>
              </a:rPr>
              <a:t>1</a:t>
            </a:r>
            <a:r>
              <a:rPr lang="en-US" b="1" dirty="0">
                <a:latin typeface="Times New Roman" panose="02020603050405020304" pitchFamily="18" charset="0"/>
                <a:cs typeface="Times New Roman" panose="02020603050405020304" pitchFamily="18" charset="0"/>
              </a:rPr>
              <a:t>.Brand </a:t>
            </a:r>
            <a:r>
              <a:rPr lang="en-US" b="1" dirty="0" err="1">
                <a:latin typeface="Times New Roman" panose="02020603050405020304" pitchFamily="18" charset="0"/>
                <a:cs typeface="Times New Roman" panose="02020603050405020304" pitchFamily="18" charset="0"/>
              </a:rPr>
              <a:t>Study,Competitor</a:t>
            </a:r>
            <a:r>
              <a:rPr lang="en-US" b="1" dirty="0">
                <a:latin typeface="Times New Roman" panose="02020603050405020304" pitchFamily="18" charset="0"/>
                <a:cs typeface="Times New Roman" panose="02020603050405020304" pitchFamily="18" charset="0"/>
              </a:rPr>
              <a:t> Analysis &amp; Buyer’s/Audience’s Persona:</a:t>
            </a:r>
            <a:endParaRPr lang="en-US" b="1"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Research Brand Identity     </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Competitor Analysis</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Buyer’s/Audience’s Persona</a:t>
            </a:r>
            <a:endParaRPr lang="en-US" sz="2400" dirty="0">
              <a:latin typeface="Times New Roman" panose="02020603050405020304" pitchFamily="18" charset="0"/>
              <a:cs typeface="Times New Roman" panose="02020603050405020304" pitchFamily="18" charset="0"/>
            </a:endParaRPr>
          </a:p>
          <a:p>
            <a:pPr marL="0" indent="0" algn="just">
              <a:buNone/>
            </a:pPr>
            <a:endParaRPr lang="en-US" sz="2400" dirty="0">
              <a:latin typeface="Times New Roman" panose="02020603050405020304" pitchFamily="18" charset="0"/>
              <a:cs typeface="Times New Roman" panose="02020603050405020304" pitchFamily="18" charset="0"/>
            </a:endParaRPr>
          </a:p>
          <a:p>
            <a:pPr marL="0" indent="0" algn="just">
              <a:buNone/>
            </a:pPr>
            <a:r>
              <a:rPr lang="en-US" sz="2400" b="1" dirty="0">
                <a:latin typeface="Times New Roman" panose="02020603050405020304" pitchFamily="18" charset="0"/>
                <a:cs typeface="Times New Roman" panose="02020603050405020304" pitchFamily="18" charset="0"/>
              </a:rPr>
              <a:t>2.</a:t>
            </a:r>
            <a:r>
              <a:rPr lang="en-US" b="1" dirty="0">
                <a:latin typeface="Times New Roman" panose="02020603050405020304" pitchFamily="18" charset="0"/>
                <a:cs typeface="Times New Roman" panose="02020603050405020304" pitchFamily="18" charset="0"/>
              </a:rPr>
              <a:t>SEO &amp; Keyword Research:</a:t>
            </a:r>
            <a:endParaRPr lang="en-US" sz="2400" b="1"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SEO Audit</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Keyword Research</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On page Optimization</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8653" y="393539"/>
            <a:ext cx="10555147" cy="5783424"/>
          </a:xfrm>
        </p:spPr>
        <p:txBody>
          <a:bodyPr>
            <a:normAutofit/>
          </a:bodyPr>
          <a:lstStyle/>
          <a:p>
            <a:pPr marL="0" indent="0">
              <a:buNone/>
            </a:pPr>
            <a:r>
              <a:rPr lang="en-US" sz="3200" b="1" dirty="0">
                <a:latin typeface="Times New Roman" panose="02020603050405020304" pitchFamily="18" charset="0"/>
                <a:cs typeface="Times New Roman" panose="02020603050405020304" pitchFamily="18" charset="0"/>
              </a:rPr>
              <a:t>Video Editing Techniques:</a:t>
            </a:r>
            <a:endParaRPr lang="en-US" sz="3200" b="1"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dirty="0">
                <a:solidFill>
                  <a:schemeClr val="accent1"/>
                </a:solidFill>
                <a:latin typeface="Times New Roman" panose="02020603050405020304" pitchFamily="18" charset="0"/>
                <a:cs typeface="Times New Roman" panose="02020603050405020304" pitchFamily="18" charset="0"/>
              </a:rPr>
              <a:t>  1.</a:t>
            </a:r>
            <a:r>
              <a:rPr lang="en-US" b="1" dirty="0">
                <a:solidFill>
                  <a:schemeClr val="accent1"/>
                </a:solidFill>
                <a:latin typeface="Times New Roman" panose="02020603050405020304" pitchFamily="18" charset="0"/>
                <a:cs typeface="Times New Roman" panose="02020603050405020304" pitchFamily="18" charset="0"/>
              </a:rPr>
              <a:t>Product Demonstrations: </a:t>
            </a:r>
            <a:endParaRPr lang="en-US" sz="2400" b="1" dirty="0">
              <a:latin typeface="Times New Roman" panose="02020603050405020304" pitchFamily="18" charset="0"/>
              <a:cs typeface="Times New Roman" panose="02020603050405020304" pitchFamily="18" charset="0"/>
            </a:endParaRPr>
          </a:p>
          <a:p>
            <a:pPr marL="457200" lvl="1" indent="0">
              <a:buNone/>
            </a:pPr>
            <a:r>
              <a:rPr lang="en-US" dirty="0">
                <a:latin typeface="Times New Roman" panose="02020603050405020304" pitchFamily="18" charset="0"/>
                <a:cs typeface="Times New Roman" panose="02020603050405020304" pitchFamily="18" charset="0"/>
              </a:rPr>
              <a:t>	Produce short video clips demonstrating the use of Mother Dairy products in cooking or preparing delicious recipes. Showcase the versatility and convenience of Mother Dairy products in everyday meals.</a:t>
            </a:r>
            <a:endParaRPr lang="en-US" dirty="0">
              <a:latin typeface="Times New Roman" panose="02020603050405020304" pitchFamily="18" charset="0"/>
              <a:cs typeface="Times New Roman" panose="02020603050405020304" pitchFamily="18" charset="0"/>
            </a:endParaRPr>
          </a:p>
          <a:p>
            <a:pPr marL="457200" lvl="1" indent="0">
              <a:buNone/>
            </a:pPr>
            <a:r>
              <a:rPr lang="en-US" sz="2800" dirty="0">
                <a:solidFill>
                  <a:srgbClr val="00B050"/>
                </a:solidFill>
                <a:latin typeface="Times New Roman" panose="02020603050405020304" pitchFamily="18" charset="0"/>
                <a:cs typeface="Times New Roman" panose="02020603050405020304" pitchFamily="18" charset="0"/>
              </a:rPr>
              <a:t>2. </a:t>
            </a:r>
            <a:r>
              <a:rPr lang="en-US" sz="2800" b="1" dirty="0">
                <a:solidFill>
                  <a:srgbClr val="00B050"/>
                </a:solidFill>
                <a:latin typeface="Times New Roman" panose="02020603050405020304" pitchFamily="18" charset="0"/>
                <a:cs typeface="Times New Roman" panose="02020603050405020304" pitchFamily="18" charset="0"/>
              </a:rPr>
              <a:t>Behind-the-Scenes Footage: </a:t>
            </a:r>
            <a:endParaRPr lang="en-US" sz="2800" b="1" dirty="0">
              <a:solidFill>
                <a:srgbClr val="00B050"/>
              </a:solidFill>
              <a:latin typeface="Times New Roman" panose="02020603050405020304" pitchFamily="18" charset="0"/>
              <a:cs typeface="Times New Roman" panose="02020603050405020304" pitchFamily="18" charset="0"/>
            </a:endParaRPr>
          </a:p>
          <a:p>
            <a:pPr marL="457200" lvl="1" indent="0">
              <a:buNone/>
            </a:pPr>
            <a:r>
              <a:rPr lang="en-US" dirty="0">
                <a:latin typeface="Times New Roman" panose="02020603050405020304" pitchFamily="18" charset="0"/>
                <a:cs typeface="Times New Roman" panose="02020603050405020304" pitchFamily="18" charset="0"/>
              </a:rPr>
              <a:t>	Capture behind-the-scenes footage of Mother Dairy's production facilities, farms, or quality control processes. Give viewers a glimpse into the journey from farm to table, highlighting the brand's commitment to freshness and quality.</a:t>
            </a:r>
            <a:endParaRPr lang="en-US" dirty="0">
              <a:latin typeface="Times New Roman" panose="02020603050405020304" pitchFamily="18" charset="0"/>
              <a:cs typeface="Times New Roman" panose="02020603050405020304" pitchFamily="18" charset="0"/>
            </a:endParaRPr>
          </a:p>
          <a:p>
            <a:pPr marL="457200" lvl="1" indent="0">
              <a:buNone/>
            </a:pPr>
            <a:r>
              <a:rPr lang="en-US" sz="2800" dirty="0">
                <a:gradFill>
                  <a:gsLst>
                    <a:gs pos="0">
                      <a:srgbClr val="E30000"/>
                    </a:gs>
                    <a:gs pos="100000">
                      <a:srgbClr val="760303"/>
                    </a:gs>
                  </a:gsLst>
                  <a:lin scaled="0"/>
                </a:gradFill>
                <a:latin typeface="Times New Roman" panose="02020603050405020304" pitchFamily="18" charset="0"/>
                <a:cs typeface="Times New Roman" panose="02020603050405020304" pitchFamily="18" charset="0"/>
              </a:rPr>
              <a:t>3. </a:t>
            </a:r>
            <a:r>
              <a:rPr lang="en-US" sz="2800" b="1" dirty="0">
                <a:gradFill>
                  <a:gsLst>
                    <a:gs pos="0">
                      <a:srgbClr val="E30000"/>
                    </a:gs>
                    <a:gs pos="100000">
                      <a:srgbClr val="760303"/>
                    </a:gs>
                  </a:gsLst>
                  <a:lin scaled="0"/>
                </a:gradFill>
                <a:latin typeface="Times New Roman" panose="02020603050405020304" pitchFamily="18" charset="0"/>
                <a:cs typeface="Times New Roman" panose="02020603050405020304" pitchFamily="18" charset="0"/>
              </a:rPr>
              <a:t>Recipe Videos: </a:t>
            </a:r>
            <a:endParaRPr lang="en-US" sz="2800" b="1" dirty="0">
              <a:gradFill>
                <a:gsLst>
                  <a:gs pos="0">
                    <a:srgbClr val="E30000"/>
                  </a:gs>
                  <a:gs pos="100000">
                    <a:srgbClr val="760303"/>
                  </a:gs>
                </a:gsLst>
                <a:lin scaled="0"/>
              </a:gradFill>
              <a:latin typeface="Times New Roman" panose="02020603050405020304" pitchFamily="18" charset="0"/>
              <a:cs typeface="Times New Roman" panose="02020603050405020304" pitchFamily="18" charset="0"/>
            </a:endParaRPr>
          </a:p>
          <a:p>
            <a:pPr marL="457200" lvl="1" indent="0">
              <a:buNone/>
            </a:pPr>
            <a:r>
              <a:rPr lang="en-US" dirty="0">
                <a:latin typeface="Times New Roman" panose="02020603050405020304" pitchFamily="18" charset="0"/>
                <a:cs typeface="Times New Roman" panose="02020603050405020304" pitchFamily="18" charset="0"/>
              </a:rPr>
              <a:t>	Create engaging recipe videos featuring step-by-step instructions for preparing mouthwatering dishes using Mother Dairy products. Use close-up shots, dynamic editing, and enticing visuals to make the recipes come to life on screen.</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80;p49">
            <a:hlinkClick r:id="rId1"/>
          </p:cNvPr>
          <p:cNvPicPr preferRelativeResize="0">
            <a:picLocks noGrp="1"/>
          </p:cNvPicPr>
          <p:nvPr>
            <p:ph idx="1"/>
          </p:nvPr>
        </p:nvPicPr>
        <p:blipFill>
          <a:blip r:embed="rId2"/>
          <a:stretch>
            <a:fillRect/>
          </a:stretch>
        </p:blipFill>
        <p:spPr>
          <a:xfrm>
            <a:off x="2393340" y="1553497"/>
            <a:ext cx="3702660" cy="3925376"/>
          </a:xfrm>
          <a:prstGeom prst="rect">
            <a:avLst/>
          </a:prstGeom>
          <a:noFill/>
          <a:ln>
            <a:noFill/>
          </a:ln>
        </p:spPr>
      </p:pic>
      <p:sp>
        <p:nvSpPr>
          <p:cNvPr id="7" name="TextBox 6"/>
          <p:cNvSpPr txBox="1"/>
          <p:nvPr/>
        </p:nvSpPr>
        <p:spPr>
          <a:xfrm>
            <a:off x="7089058" y="2290227"/>
            <a:ext cx="4414684" cy="1323439"/>
          </a:xfrm>
          <a:prstGeom prst="rect">
            <a:avLst/>
          </a:prstGeom>
          <a:noFill/>
        </p:spPr>
        <p:txBody>
          <a:bodyPr wrap="square">
            <a:spAutoFit/>
          </a:bodyPr>
          <a:lstStyle/>
          <a:p>
            <a:pPr marL="0" lvl="0" indent="0" algn="l" rtl="0">
              <a:spcBef>
                <a:spcPts val="0"/>
              </a:spcBef>
              <a:spcAft>
                <a:spcPts val="0"/>
              </a:spcAft>
              <a:buNone/>
            </a:pPr>
            <a:r>
              <a:rPr lang="en-US" sz="2000" dirty="0">
                <a:latin typeface="Times New Roman" panose="02020603050405020304" pitchFamily="18" charset="0"/>
                <a:cs typeface="Times New Roman" panose="02020603050405020304" pitchFamily="18" charset="0"/>
              </a:rPr>
              <a:t>Similarly, when using video. Try to take the help of </a:t>
            </a:r>
            <a:r>
              <a:rPr lang="en-US" sz="2000" dirty="0" err="1">
                <a:latin typeface="Times New Roman" panose="02020603050405020304" pitchFamily="18" charset="0"/>
                <a:cs typeface="Times New Roman" panose="02020603050405020304" pitchFamily="18" charset="0"/>
              </a:rPr>
              <a:t>canva</a:t>
            </a:r>
            <a:r>
              <a:rPr lang="en-US" sz="2000" dirty="0">
                <a:latin typeface="Times New Roman" panose="02020603050405020304" pitchFamily="18" charset="0"/>
                <a:cs typeface="Times New Roman" panose="02020603050405020304" pitchFamily="18" charset="0"/>
              </a:rPr>
              <a:t> or VN app in creating the videos. You can use stock videos from </a:t>
            </a:r>
            <a:endParaRPr lang="en-US" sz="20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7678994" y="3244334"/>
            <a:ext cx="6096000" cy="369332"/>
          </a:xfrm>
          <a:prstGeom prst="rect">
            <a:avLst/>
          </a:prstGeom>
          <a:noFill/>
        </p:spPr>
        <p:txBody>
          <a:bodyPr wrap="square">
            <a:spAutoFit/>
          </a:bodyPr>
          <a:lstStyle/>
          <a:p>
            <a:r>
              <a:rPr lang="en-US" dirty="0">
                <a:hlinkClick r:id="rId3"/>
              </a:rPr>
              <a:t>https://www.pexels.com/</a:t>
            </a:r>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1586" y="365125"/>
            <a:ext cx="8268929" cy="460785"/>
          </a:xfrm>
        </p:spPr>
        <p:txBody>
          <a:bodyPr>
            <a:noAutofit/>
          </a:bodyPr>
          <a:lstStyle/>
          <a:p>
            <a:r>
              <a:rPr lang="en-US" sz="2800" b="1" dirty="0">
                <a:latin typeface="Times New Roman" panose="02020603050405020304" pitchFamily="18" charset="0"/>
                <a:cs typeface="Times New Roman" panose="02020603050405020304" pitchFamily="18" charset="0"/>
              </a:rPr>
              <a:t>4.3 SOCIALMEDIA AD CAMPAIGNS</a:t>
            </a:r>
            <a:endParaRPr lang="en-US" sz="2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21657" y="1064873"/>
            <a:ext cx="10844514" cy="4421528"/>
          </a:xfrm>
        </p:spPr>
        <p:txBody>
          <a:bodyPr>
            <a:noAutofit/>
          </a:bodyPr>
          <a:lstStyle/>
          <a:p>
            <a:pPr marL="0" indent="0">
              <a:buNone/>
            </a:pPr>
            <a:r>
              <a:rPr lang="en-US" sz="24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Social media ad campaigns for Mother Dairy can help increase brand awareness, drive engagement, and boost sales. Here are some ideas for effective social media ad campaigns:</a:t>
            </a:r>
            <a:endParaRPr lang="en-US" sz="2200"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1.</a:t>
            </a:r>
            <a:r>
              <a:rPr lang="en-US" b="1" dirty="0">
                <a:latin typeface="Times New Roman" panose="02020603050405020304" pitchFamily="18" charset="0"/>
                <a:cs typeface="Times New Roman" panose="02020603050405020304" pitchFamily="18" charset="0"/>
              </a:rPr>
              <a:t>Product Spotlight Campaign:</a:t>
            </a:r>
            <a:endParaRPr lang="en-US" b="1" dirty="0">
              <a:latin typeface="Times New Roman" panose="02020603050405020304" pitchFamily="18" charset="0"/>
              <a:cs typeface="Times New Roman" panose="02020603050405020304" pitchFamily="18" charset="0"/>
            </a:endParaRPr>
          </a:p>
          <a:p>
            <a:pPr marL="457200" lvl="1" indent="0">
              <a:buNone/>
            </a:pPr>
            <a:r>
              <a:rPr lang="en-US" sz="2200" dirty="0">
                <a:latin typeface="Times New Roman" panose="02020603050405020304" pitchFamily="18" charset="0"/>
                <a:cs typeface="Times New Roman" panose="02020603050405020304" pitchFamily="18" charset="0"/>
              </a:rPr>
              <a:t> Highlight a different Mother Dairy product each week with visually appealing ad creatives and compelling copy highlighting its features, benefits, and uses. Incorporate user-generated content or customer testimonials to add authenticity to the campaign.</a:t>
            </a:r>
            <a:endParaRPr lang="en-US" sz="2200" dirty="0">
              <a:latin typeface="Times New Roman" panose="02020603050405020304" pitchFamily="18" charset="0"/>
              <a:cs typeface="Times New Roman" panose="02020603050405020304" pitchFamily="18" charset="0"/>
            </a:endParaRPr>
          </a:p>
          <a:p>
            <a:pPr marL="457200" lvl="1" indent="0">
              <a:buNone/>
            </a:pPr>
            <a:r>
              <a:rPr lang="en-US" sz="2800" dirty="0">
                <a:latin typeface="Times New Roman" panose="02020603050405020304" pitchFamily="18" charset="0"/>
                <a:cs typeface="Times New Roman" panose="02020603050405020304" pitchFamily="18" charset="0"/>
              </a:rPr>
              <a:t>2. </a:t>
            </a:r>
            <a:r>
              <a:rPr lang="en-US" sz="2800" b="1" dirty="0">
                <a:latin typeface="Times New Roman" panose="02020603050405020304" pitchFamily="18" charset="0"/>
                <a:cs typeface="Times New Roman" panose="02020603050405020304" pitchFamily="18" charset="0"/>
              </a:rPr>
              <a:t>Recipe Inspiration Campaign:</a:t>
            </a:r>
            <a:endParaRPr lang="en-US" sz="2800" b="1" dirty="0">
              <a:latin typeface="Times New Roman" panose="02020603050405020304" pitchFamily="18" charset="0"/>
              <a:cs typeface="Times New Roman" panose="02020603050405020304" pitchFamily="18" charset="0"/>
            </a:endParaRPr>
          </a:p>
          <a:p>
            <a:pPr marL="457200" lvl="1" indent="0">
              <a:buNone/>
            </a:pPr>
            <a:r>
              <a:rPr lang="en-US" sz="2200" dirty="0">
                <a:latin typeface="Times New Roman" panose="02020603050405020304" pitchFamily="18" charset="0"/>
                <a:cs typeface="Times New Roman" panose="02020603050405020304" pitchFamily="18" charset="0"/>
              </a:rPr>
              <a:t>	 Showcase mouthwatering recipes using Mother Dairy products in carousel or video ad formats. Feature step-by-step instructions, vibrant images or videos, and enticing descriptions to inspire your audience to try the recipes themselves.</a:t>
            </a:r>
            <a:endParaRPr lang="en-US" sz="2200" dirty="0">
              <a:latin typeface="Times New Roman" panose="02020603050405020304" pitchFamily="18" charset="0"/>
              <a:cs typeface="Times New Roman" panose="02020603050405020304" pitchFamily="18" charset="0"/>
            </a:endParaRPr>
          </a:p>
          <a:p>
            <a:pPr marL="457200" lvl="1" indent="0">
              <a:buNone/>
            </a:pPr>
            <a:r>
              <a:rPr lang="en-US" sz="2800" dirty="0">
                <a:latin typeface="Times New Roman" panose="02020603050405020304" pitchFamily="18" charset="0"/>
                <a:cs typeface="Times New Roman" panose="02020603050405020304" pitchFamily="18" charset="0"/>
              </a:rPr>
              <a:t>3. </a:t>
            </a:r>
            <a:r>
              <a:rPr lang="en-US" sz="2800" b="1" dirty="0">
                <a:latin typeface="Times New Roman" panose="02020603050405020304" pitchFamily="18" charset="0"/>
                <a:cs typeface="Times New Roman" panose="02020603050405020304" pitchFamily="18" charset="0"/>
              </a:rPr>
              <a:t>Seasonal Promotions Campaign:</a:t>
            </a:r>
            <a:endParaRPr lang="en-US" sz="2800" b="1" dirty="0">
              <a:latin typeface="Times New Roman" panose="02020603050405020304" pitchFamily="18" charset="0"/>
              <a:cs typeface="Times New Roman" panose="02020603050405020304" pitchFamily="18" charset="0"/>
            </a:endParaRPr>
          </a:p>
          <a:p>
            <a:pPr marL="457200" lvl="1" indent="0">
              <a:buNone/>
            </a:pPr>
            <a:r>
              <a:rPr lang="en-US" sz="2200" dirty="0">
                <a:latin typeface="Times New Roman" panose="02020603050405020304" pitchFamily="18" charset="0"/>
                <a:cs typeface="Times New Roman" panose="02020603050405020304" pitchFamily="18" charset="0"/>
              </a:rPr>
              <a:t>	Launch seasonal ad campaigns to coincide with holidays, festivals, or special occasions. Offer limited-time promotions, discounts, or bundle deals on Mother Dairy products, and use themed ad creatives to capture the festive spirit.</a:t>
            </a:r>
            <a:endParaRPr lang="en-US" sz="2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1019" y="365126"/>
            <a:ext cx="8482781" cy="509946"/>
          </a:xfrm>
        </p:spPr>
        <p:txBody>
          <a:bodyPr>
            <a:normAutofit/>
          </a:bodyPr>
          <a:lstStyle/>
          <a:p>
            <a:r>
              <a:rPr lang="en-US" sz="2800" b="1" dirty="0">
                <a:latin typeface="Times New Roman" panose="02020603050405020304" pitchFamily="18" charset="0"/>
                <a:cs typeface="Times New Roman" panose="02020603050405020304" pitchFamily="18" charset="0"/>
              </a:rPr>
              <a:t>4.4 EMAIL AD CAMPAIGNS</a:t>
            </a:r>
            <a:endParaRPr lang="en-US" sz="2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3377" y="1203767"/>
            <a:ext cx="10520423" cy="4973196"/>
          </a:xfrm>
        </p:spPr>
        <p:txBody>
          <a:bodyPr>
            <a:normAutofit lnSpcReduction="10000"/>
          </a:bodyPr>
          <a:lstStyle/>
          <a:p>
            <a:pPr marL="0" indent="0">
              <a:buNone/>
            </a:pPr>
            <a:r>
              <a:rPr lang="en-US"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Email ad campaigns for Mother Dairy can be an effective way to engage with customers, promote products, and drive sales. Here's a plan for an email ad campaign:</a:t>
            </a:r>
            <a:endParaRPr lang="en-US" sz="2000"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1.</a:t>
            </a:r>
            <a:r>
              <a:rPr lang="en-US" b="1" dirty="0">
                <a:latin typeface="Times New Roman" panose="02020603050405020304" pitchFamily="18" charset="0"/>
                <a:cs typeface="Times New Roman" panose="02020603050405020304" pitchFamily="18" charset="0"/>
              </a:rPr>
              <a:t>Segmentation:</a:t>
            </a:r>
            <a:endParaRPr lang="en-US" b="1"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Segment your email list based on factors such as purchase history, preferences, and demographics to ensure that your emails are relevant to each recipient.</a:t>
            </a:r>
            <a:endParaRPr lang="en-US" sz="2000"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2. </a:t>
            </a:r>
            <a:r>
              <a:rPr lang="en-US" b="1" dirty="0">
                <a:latin typeface="Times New Roman" panose="02020603050405020304" pitchFamily="18" charset="0"/>
                <a:cs typeface="Times New Roman" panose="02020603050405020304" pitchFamily="18" charset="0"/>
              </a:rPr>
              <a:t>Welcome Email Series:</a:t>
            </a:r>
            <a:endParaRPr lang="en-US" b="1"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Send a series of welcome emails to new subscribers introducing them to Mother Dairy, highlighting key products, and offering a special welcome discount or incentive to make their first purchase.</a:t>
            </a:r>
            <a:endParaRPr lang="en-US" sz="2000"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3. </a:t>
            </a:r>
            <a:r>
              <a:rPr lang="en-US" b="1" dirty="0">
                <a:latin typeface="Times New Roman" panose="02020603050405020304" pitchFamily="18" charset="0"/>
                <a:cs typeface="Times New Roman" panose="02020603050405020304" pitchFamily="18" charset="0"/>
              </a:rPr>
              <a:t>Product Promotions:</a:t>
            </a:r>
            <a:endParaRPr lang="en-US" b="1"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Highlight specific Mother Dairy products in your email campaigns, showcasing their features, benefits, and uses. Include visually appealing images, product descriptions, and links to purchase directly from your website</a:t>
            </a:r>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3377" y="544010"/>
            <a:ext cx="10520423" cy="5632953"/>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4. </a:t>
            </a:r>
            <a:r>
              <a:rPr lang="en-US" sz="2400" b="1" dirty="0">
                <a:latin typeface="Times New Roman" panose="02020603050405020304" pitchFamily="18" charset="0"/>
                <a:cs typeface="Times New Roman" panose="02020603050405020304" pitchFamily="18" charset="0"/>
              </a:rPr>
              <a:t>Recipe Inspiration:</a:t>
            </a:r>
            <a:endParaRPr lang="en-US" sz="2400" b="1"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	 Share delicious recipes using Mother Dairy products in your emails, providing step-by-step instructions, cooking tips, and serving suggestions. Encourage recipients to try the recipes themselves and share their creations on social media.</a:t>
            </a:r>
            <a:endParaRPr lang="en-US" sz="2400"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5. </a:t>
            </a:r>
            <a:r>
              <a:rPr lang="en-US" b="1" dirty="0">
                <a:latin typeface="Times New Roman" panose="02020603050405020304" pitchFamily="18" charset="0"/>
                <a:cs typeface="Times New Roman" panose="02020603050405020304" pitchFamily="18" charset="0"/>
              </a:rPr>
              <a:t>Seasonal Offers:</a:t>
            </a:r>
            <a:endParaRPr lang="en-US" b="1"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	 Run email campaigns to coincide with seasonal holidays, festivals, or special occasions, offering limited-time promotions, discounts, or seasonal product bundles. Create a sense of urgency by emphasizing the time-sensitive nature of the offers.</a:t>
            </a:r>
            <a:endParaRPr lang="en-US" sz="24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1"/>
          <a:stretch>
            <a:fillRect/>
          </a:stretch>
        </p:blipFill>
        <p:spPr>
          <a:xfrm>
            <a:off x="7431834" y="4059260"/>
            <a:ext cx="3486704" cy="2448257"/>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1"/>
          <a:stretch>
            <a:fillRect/>
          </a:stretch>
        </p:blipFill>
        <p:spPr>
          <a:xfrm>
            <a:off x="2418735" y="1465008"/>
            <a:ext cx="7987723" cy="3742099"/>
          </a:xfr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751205" y="2614930"/>
            <a:ext cx="10515600" cy="4243070"/>
          </a:xfrm>
        </p:spPr>
        <p:txBody>
          <a:bodyPr/>
          <a:p>
            <a:pPr marL="0" indent="0">
              <a:buNone/>
            </a:pPr>
            <a:r>
              <a:rPr lang="en-US" sz="4400" b="1"/>
              <a:t>4. Content Creation &amp; Curation:</a:t>
            </a:r>
            <a:endParaRPr lang="en-US" sz="4400" b="1"/>
          </a:p>
          <a:p>
            <a:r>
              <a:rPr lang="en-US" sz="4400">
                <a:latin typeface="+mj-lt"/>
                <a:cs typeface="+mj-lt"/>
              </a:rPr>
              <a:t> Post Creation </a:t>
            </a:r>
            <a:endParaRPr lang="en-US" sz="4400">
              <a:latin typeface="+mj-lt"/>
              <a:cs typeface="+mj-lt"/>
            </a:endParaRPr>
          </a:p>
          <a:p>
            <a:r>
              <a:rPr lang="en-US" sz="4400">
                <a:latin typeface="+mj-lt"/>
                <a:cs typeface="+mj-lt"/>
              </a:rPr>
              <a:t> </a:t>
            </a:r>
            <a:r>
              <a:rPr lang="en-US" sz="4000">
                <a:latin typeface="+mj-lt"/>
                <a:cs typeface="+mj-lt"/>
              </a:rPr>
              <a:t>  Designs /Video Ad Campaigns</a:t>
            </a:r>
            <a:endParaRPr lang="en-US" sz="4400">
              <a:latin typeface="+mj-lt"/>
              <a:cs typeface="+mj-lt"/>
            </a:endParaRPr>
          </a:p>
          <a:p>
            <a:r>
              <a:rPr lang="en-US" sz="4400">
                <a:latin typeface="+mj-lt"/>
                <a:cs typeface="+mj-lt"/>
              </a:rPr>
              <a:t>   </a:t>
            </a:r>
            <a:r>
              <a:rPr lang="en-US" sz="3600">
                <a:latin typeface="+mj-lt"/>
                <a:cs typeface="+mj-lt"/>
              </a:rPr>
              <a:t>Social Media Ad Campaigns</a:t>
            </a:r>
            <a:r>
              <a:rPr lang="en-US" sz="4400">
                <a:latin typeface="+mj-lt"/>
                <a:cs typeface="+mj-lt"/>
              </a:rPr>
              <a:t> </a:t>
            </a:r>
            <a:endParaRPr lang="en-US" sz="4400">
              <a:latin typeface="+mj-lt"/>
              <a:cs typeface="+mj-lt"/>
            </a:endParaRPr>
          </a:p>
          <a:p>
            <a:r>
              <a:rPr lang="en-US" sz="4400">
                <a:latin typeface="+mj-lt"/>
                <a:cs typeface="+mj-lt"/>
              </a:rPr>
              <a:t>   </a:t>
            </a:r>
            <a:r>
              <a:rPr lang="en-US" sz="3600">
                <a:latin typeface="+mj-lt"/>
                <a:cs typeface="+mj-lt"/>
              </a:rPr>
              <a:t>Email Ad Campaigns</a:t>
            </a:r>
            <a:endParaRPr lang="en-US" sz="3600">
              <a:latin typeface="+mj-lt"/>
              <a:cs typeface="+mj-lt"/>
            </a:endParaRPr>
          </a:p>
        </p:txBody>
      </p:sp>
      <p:sp>
        <p:nvSpPr>
          <p:cNvPr id="4" name="Title 3"/>
          <p:cNvSpPr/>
          <p:nvPr>
            <p:ph type="title"/>
          </p:nvPr>
        </p:nvSpPr>
        <p:spPr>
          <a:xfrm>
            <a:off x="838200" y="0"/>
            <a:ext cx="10515600" cy="2614295"/>
          </a:xfrm>
        </p:spPr>
        <p:txBody>
          <a:bodyPr/>
          <a:p>
            <a:pPr marL="0" indent="0">
              <a:buFont typeface="Arial" panose="020B0604020202020204" pitchFamily="34" charset="0"/>
            </a:pPr>
            <a:r>
              <a:rPr lang="en-US" b="1"/>
              <a:t>3.Content Ideas &amp;Marketing Strategies: </a:t>
            </a:r>
            <a:br>
              <a:rPr lang="en-US" b="1"/>
            </a:br>
            <a:r>
              <a:rPr lang="en-US" b="1"/>
              <a:t>  . Content idea Generation &amp; Stratery</a:t>
            </a:r>
            <a:br>
              <a:rPr lang="en-US" b="1"/>
            </a:br>
            <a:r>
              <a:rPr lang="en-US" b="1"/>
              <a:t>  . Marketing Strategies</a:t>
            </a:r>
            <a:endParaRPr lang="en-US" b="1">
              <a:latin typeface="Calibri Light" panose="020F0302020204030204" charset="0"/>
              <a:cs typeface="Calibri Light" panose="020F03020202040302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Brand Study (Mission /Values&amp; USP)</a:t>
            </a:r>
            <a:endParaRPr lang="en-US"/>
          </a:p>
        </p:txBody>
      </p:sp>
      <p:sp>
        <p:nvSpPr>
          <p:cNvPr id="3" name="Content Placeholder 2"/>
          <p:cNvSpPr>
            <a:spLocks noGrp="1"/>
          </p:cNvSpPr>
          <p:nvPr>
            <p:ph idx="1"/>
          </p:nvPr>
        </p:nvSpPr>
        <p:spPr/>
        <p:txBody>
          <a:bodyPr/>
          <a:p>
            <a:pPr marL="0" indent="0">
              <a:buNone/>
            </a:pPr>
            <a:r>
              <a:rPr lang="en-US"/>
              <a:t>The value of a grand study mission lies in its ability to provide aclear concise purpose for the company. The mission statement shouid also focuse on the target audience.</a:t>
            </a:r>
            <a:endParaRPr lang="en-US"/>
          </a:p>
          <a:p>
            <a:pPr marL="0" indent="0">
              <a:buNone/>
            </a:pPr>
            <a:r>
              <a:rPr lang="en-US"/>
              <a:t>  </a:t>
            </a:r>
            <a:r>
              <a:rPr lang="en-US" b="1"/>
              <a:t> MISSION VALUE :</a:t>
            </a:r>
            <a:endParaRPr lang="en-US" b="1"/>
          </a:p>
          <a:p>
            <a:pPr marL="0" indent="0">
              <a:buNone/>
            </a:pPr>
            <a:r>
              <a:rPr lang="en-US" b="1"/>
              <a:t> </a:t>
            </a:r>
            <a:r>
              <a:rPr lang="en-US" b="1">
                <a:solidFill>
                  <a:schemeClr val="accent1"/>
                </a:solidFill>
                <a:effectLst>
                  <a:outerShdw blurRad="38100" dist="25400" dir="5400000" algn="ctr" rotWithShape="0">
                    <a:srgbClr val="6E747A">
                      <a:alpha val="43000"/>
                    </a:srgbClr>
                  </a:outerShdw>
                </a:effectLst>
              </a:rPr>
              <a:t>MISSION:</a:t>
            </a:r>
            <a:r>
              <a:rPr lang="en-US" b="1">
                <a:solidFill>
                  <a:schemeClr val="tx1"/>
                </a:solidFill>
                <a:effectLst>
                  <a:outerShdw blurRad="38100" dist="25400" dir="5400000" algn="ctr" rotWithShape="0">
                    <a:srgbClr val="6E747A">
                      <a:alpha val="43000"/>
                    </a:srgbClr>
                  </a:outerShdw>
                </a:effectLst>
              </a:rPr>
              <a:t>Sustain market leadership in the production and marketing of a varity of liquid milk and product  with asssured quality at an affordable price. </a:t>
            </a:r>
            <a:endParaRPr lang="en-US" b="1">
              <a:solidFill>
                <a:schemeClr val="tx1"/>
              </a:solidFill>
              <a:effectLst>
                <a:outerShdw blurRad="38100" dist="25400" dir="5400000" algn="ctr" rotWithShape="0">
                  <a:srgbClr val="6E747A">
                    <a:alpha val="43000"/>
                  </a:srgbClr>
                </a:outerShdw>
              </a:effectLst>
            </a:endParaRPr>
          </a:p>
          <a:p>
            <a:pPr marL="0" indent="0">
              <a:buNone/>
            </a:pPr>
            <a:r>
              <a:rPr lang="en-US" sz="2400" b="1">
                <a:solidFill>
                  <a:schemeClr val="accent1"/>
                </a:solidFill>
                <a:effectLst>
                  <a:outerShdw blurRad="38100" dist="25400" dir="5400000" algn="ctr" rotWithShape="0">
                    <a:srgbClr val="6E747A">
                      <a:alpha val="43000"/>
                    </a:srgbClr>
                  </a:outerShdw>
                </a:effectLst>
                <a:latin typeface="+mj-ea"/>
                <a:cs typeface="+mj-ea"/>
              </a:rPr>
              <a:t>VALUES: </a:t>
            </a:r>
            <a:r>
              <a:rPr lang="en-US" sz="2400" b="1">
                <a:solidFill>
                  <a:schemeClr val="tx1"/>
                </a:solidFill>
                <a:effectLst>
                  <a:outerShdw blurRad="38100" dist="19050" dir="2700000" algn="tl" rotWithShape="0">
                    <a:schemeClr val="dk1">
                      <a:alpha val="40000"/>
                    </a:schemeClr>
                  </a:outerShdw>
                </a:effectLst>
                <a:latin typeface="+mj-ea"/>
                <a:cs typeface="+mj-ea"/>
              </a:rPr>
              <a:t>Mother dairy is committed to providing high-quality milk and milk products to its customers.</a:t>
            </a:r>
            <a:endParaRPr lang="en-US" sz="2400" b="1">
              <a:solidFill>
                <a:schemeClr val="tx1"/>
              </a:solidFill>
              <a:effectLst>
                <a:outerShdw blurRad="38100" dist="19050" dir="2700000" algn="tl" rotWithShape="0">
                  <a:schemeClr val="dk1">
                    <a:alpha val="40000"/>
                  </a:schemeClr>
                </a:outerShdw>
              </a:effectLst>
              <a:latin typeface="+mj-ea"/>
              <a:cs typeface="+mj-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635" y="0"/>
            <a:ext cx="12192635" cy="676846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7561" y="698090"/>
            <a:ext cx="7010400" cy="775628"/>
          </a:xfrm>
        </p:spPr>
        <p:txBody>
          <a:bodyPr>
            <a:normAutofit/>
          </a:bodyPr>
          <a:lstStyle/>
          <a:p>
            <a:r>
              <a:rPr lang="en-US" sz="2800" b="1" dirty="0">
                <a:latin typeface="Times New Roman" panose="02020603050405020304" pitchFamily="18" charset="0"/>
                <a:cs typeface="Times New Roman" panose="02020603050405020304" pitchFamily="18" charset="0"/>
              </a:rPr>
              <a:t>1. COMPEITOR ANALYSIS</a:t>
            </a:r>
            <a:endParaRPr lang="en-US" sz="2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61010" y="1758950"/>
            <a:ext cx="11731625" cy="4972685"/>
          </a:xfrm>
        </p:spPr>
        <p:txBody>
          <a:bodyPr>
            <a:noAutofit/>
          </a:bodyPr>
          <a:lstStyle/>
          <a:p>
            <a:pPr marL="0" indent="0">
              <a:buNone/>
            </a:pPr>
            <a:r>
              <a:rPr lang="en-US" sz="24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When conducting a competitor analysis of Mother Dairy, it's important to consider other major players in the Indian dairy industry. Here are some key competitors:</a:t>
            </a:r>
            <a:endParaRPr lang="en-US" sz="2000" dirty="0">
              <a:latin typeface="Times New Roman" panose="02020603050405020304" pitchFamily="18" charset="0"/>
              <a:cs typeface="Times New Roman" panose="02020603050405020304" pitchFamily="18" charset="0"/>
            </a:endParaRPr>
          </a:p>
          <a:p>
            <a:pPr marL="0" indent="0">
              <a:buNone/>
            </a:pPr>
            <a:r>
              <a:rPr lang="en-US" sz="3200" b="1" dirty="0">
                <a:latin typeface="Times New Roman" panose="02020603050405020304" pitchFamily="18" charset="0"/>
                <a:cs typeface="Times New Roman" panose="02020603050405020304" pitchFamily="18" charset="0"/>
              </a:rPr>
              <a:t>Competitor-1. Amul</a:t>
            </a:r>
            <a:r>
              <a:rPr lang="en-US" sz="2000" b="1" dirty="0">
                <a:latin typeface="Times New Roman" panose="02020603050405020304" pitchFamily="18" charset="0"/>
                <a:cs typeface="Times New Roman" panose="02020603050405020304" pitchFamily="18" charset="0"/>
              </a:rPr>
              <a:t>: </a:t>
            </a:r>
            <a:endParaRPr lang="en-US" sz="2000" b="1" dirty="0">
              <a:latin typeface="Times New Roman" panose="02020603050405020304" pitchFamily="18" charset="0"/>
              <a:cs typeface="Times New Roman" panose="02020603050405020304" pitchFamily="18" charset="0"/>
            </a:endParaRPr>
          </a:p>
          <a:p>
            <a:pPr marL="457200" lvl="1" indent="0">
              <a:buNone/>
            </a:pPr>
            <a:r>
              <a:rPr lang="en-US" sz="2000" dirty="0">
                <a:latin typeface="Times New Roman" panose="02020603050405020304" pitchFamily="18" charset="0"/>
                <a:cs typeface="Times New Roman" panose="02020603050405020304" pitchFamily="18" charset="0"/>
              </a:rPr>
              <a:t>Amul is one of the biggest competitors of Mother Dairy. It is a cooperative dairy company known for its wide range of dairy products, including milk, butter, cheese, ice cream, and more. Amul has a strong presence across India and is known for its innovative marketing campaigns and competitive pricing.</a:t>
            </a:r>
            <a:endParaRPr lang="en-US" sz="2000" dirty="0">
              <a:latin typeface="Times New Roman" panose="02020603050405020304" pitchFamily="18" charset="0"/>
              <a:cs typeface="Times New Roman" panose="02020603050405020304" pitchFamily="18" charset="0"/>
            </a:endParaRPr>
          </a:p>
          <a:p>
            <a:pPr marL="457200" lvl="1" indent="0">
              <a:buNone/>
            </a:pPr>
            <a:r>
              <a:rPr lang="en-US" sz="2800" b="1" dirty="0">
                <a:latin typeface="Times New Roman" panose="02020603050405020304" pitchFamily="18" charset="0"/>
                <a:cs typeface="Times New Roman" panose="02020603050405020304" pitchFamily="18" charset="0"/>
              </a:rPr>
              <a:t>Strengths</a:t>
            </a:r>
            <a:r>
              <a:rPr lang="en-US" sz="2800"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Strong brand presence, extensive distribution network, diverse product portfolio.</a:t>
            </a:r>
            <a:r>
              <a:rPr lang="en-US"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marL="457200" lvl="1" indent="0">
              <a:buNone/>
            </a:pPr>
            <a:r>
              <a:rPr lang="en-US" sz="20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Weaknesses</a:t>
            </a:r>
            <a:r>
              <a:rPr lang="en-US" sz="2800"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Regional focus, potential supply chain challenges.</a:t>
            </a:r>
            <a:r>
              <a:rPr lang="en-US"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marL="457200" lvl="1" indent="0">
              <a:buNone/>
            </a:pPr>
            <a:r>
              <a:rPr lang="en-US" sz="2000" dirty="0">
                <a:latin typeface="Times New Roman" panose="02020603050405020304" pitchFamily="18" charset="0"/>
                <a:cs typeface="Times New Roman" panose="02020603050405020304" pitchFamily="18" charset="0"/>
              </a:rPr>
              <a:t>  - </a:t>
            </a:r>
            <a:r>
              <a:rPr lang="en-US" sz="2800" b="1" dirty="0">
                <a:latin typeface="Times New Roman" panose="02020603050405020304" pitchFamily="18" charset="0"/>
                <a:cs typeface="Times New Roman" panose="02020603050405020304" pitchFamily="18" charset="0"/>
              </a:rPr>
              <a:t>Opportunities</a:t>
            </a:r>
            <a:r>
              <a:rPr lang="en-US" sz="2000"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Expansion into new markets, product innovation. </a:t>
            </a:r>
            <a:r>
              <a:rPr lang="en-US"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lvl="1">
              <a:buFontTx/>
              <a:buChar char="-"/>
            </a:pPr>
            <a:r>
              <a:rPr lang="en-US" sz="2800" b="1" dirty="0">
                <a:latin typeface="Times New Roman" panose="02020603050405020304" pitchFamily="18" charset="0"/>
                <a:cs typeface="Times New Roman" panose="02020603050405020304" pitchFamily="18" charset="0"/>
              </a:rPr>
              <a:t>Threats</a:t>
            </a:r>
            <a:r>
              <a:rPr lang="en-US" sz="2000"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Intense competition, changing consumer preferences.</a:t>
            </a:r>
            <a:endParaRPr lang="en-US" sz="2000" dirty="0">
              <a:latin typeface="Times New Roman" panose="02020603050405020304" pitchFamily="18" charset="0"/>
              <a:cs typeface="Times New Roman" panose="02020603050405020304" pitchFamily="18" charset="0"/>
            </a:endParaRPr>
          </a:p>
          <a:p>
            <a:pPr lvl="1">
              <a:buFontTx/>
              <a:buChar char="-"/>
            </a:pPr>
            <a:endParaRPr lang="en-US" sz="2000" dirty="0">
              <a:latin typeface="Times New Roman" panose="02020603050405020304" pitchFamily="18" charset="0"/>
              <a:cs typeface="Times New Roman" panose="02020603050405020304" pitchFamily="18" charset="0"/>
            </a:endParaRPr>
          </a:p>
          <a:p>
            <a:pPr lvl="1">
              <a:buFontTx/>
              <a:buChar char="-"/>
            </a:pPr>
            <a:endParaRPr lang="en-US" sz="2000" dirty="0">
              <a:latin typeface="Times New Roman" panose="02020603050405020304" pitchFamily="18" charset="0"/>
              <a:cs typeface="Times New Roman" panose="02020603050405020304" pitchFamily="18" charset="0"/>
            </a:endParaRPr>
          </a:p>
          <a:p>
            <a:pPr lvl="1">
              <a:buFontTx/>
              <a:buChar char="-"/>
            </a:pPr>
            <a:endParaRPr lang="en-US" sz="2000" dirty="0">
              <a:latin typeface="Times New Roman" panose="02020603050405020304" pitchFamily="18" charset="0"/>
              <a:cs typeface="Times New Roman" panose="02020603050405020304" pitchFamily="18" charset="0"/>
            </a:endParaRPr>
          </a:p>
          <a:p>
            <a:pPr lvl="1">
              <a:buFontTx/>
              <a:buChar char="-"/>
            </a:pP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4410" y="747395"/>
            <a:ext cx="9566910" cy="6110605"/>
          </a:xfrm>
        </p:spPr>
        <p:txBody>
          <a:bodyPr/>
          <a:lstStyle/>
          <a:p>
            <a:pPr marL="0" indent="0">
              <a:buNone/>
            </a:pPr>
            <a:r>
              <a:rPr lang="en-US" sz="3200" b="1" dirty="0">
                <a:latin typeface="Times New Roman" panose="02020603050405020304" pitchFamily="18" charset="0"/>
                <a:cs typeface="Times New Roman" panose="02020603050405020304" pitchFamily="18" charset="0"/>
              </a:rPr>
              <a:t>Competitor-2.</a:t>
            </a:r>
            <a:r>
              <a:rPr lang="en-US" sz="3200"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Nestle:</a:t>
            </a:r>
            <a:endParaRPr lang="en-US" sz="3200" b="1"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 Nestle is a multinational food and beverage company that competes with Mother Dairy, particularly in segments like milk, yogurt, and dairy-based beverages. Nestle's dairy brands include Nestle Milk, Nestle </a:t>
            </a:r>
            <a:r>
              <a:rPr lang="en-US" sz="2400" dirty="0" err="1">
                <a:latin typeface="Times New Roman" panose="02020603050405020304" pitchFamily="18" charset="0"/>
                <a:cs typeface="Times New Roman" panose="02020603050405020304" pitchFamily="18" charset="0"/>
              </a:rPr>
              <a:t>Dahi</a:t>
            </a:r>
            <a:r>
              <a:rPr lang="en-US" sz="2400" dirty="0">
                <a:latin typeface="Times New Roman" panose="02020603050405020304" pitchFamily="18" charset="0"/>
                <a:cs typeface="Times New Roman" panose="02020603050405020304" pitchFamily="18" charset="0"/>
              </a:rPr>
              <a:t> (yogurt), and Nestle A+, among others. Nestle focuses on quality and nutrition, leveraging its global reputation and distribution network.</a:t>
            </a:r>
            <a:endParaRPr lang="en-US" sz="2000"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Strengths:</a:t>
            </a:r>
            <a:r>
              <a:rPr lang="en-US" sz="20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Global brand recognition, extensive R&amp;D capabilities, diverse product range.   </a:t>
            </a:r>
            <a:endParaRPr lang="en-US" sz="2000"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Weaknesses:</a:t>
            </a:r>
            <a:r>
              <a:rPr lang="en-US" sz="20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Competition from local brands, pricing strategy</a:t>
            </a:r>
            <a:r>
              <a:rPr lang="en-US"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Opportunities:</a:t>
            </a:r>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Innovation in health-focused dairy products, market      expansion.</a:t>
            </a:r>
            <a:r>
              <a:rPr lang="en-US"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Threats</a:t>
            </a:r>
            <a:r>
              <a:rPr lang="en-US" sz="20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Regulatory changes, consumer perception of processed foods.</a:t>
            </a: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Blue Waves">
  <a:themeElements>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Blu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lu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u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u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u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u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u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u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u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u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u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u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u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14380</Words>
  <Application>WPS Presentation</Application>
  <PresentationFormat>Widescreen</PresentationFormat>
  <Paragraphs>253</Paragraphs>
  <Slides>45</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45</vt:i4>
      </vt:variant>
    </vt:vector>
  </HeadingPairs>
  <TitlesOfParts>
    <vt:vector size="61" baseType="lpstr">
      <vt:lpstr>Arial</vt:lpstr>
      <vt:lpstr>SimSun</vt:lpstr>
      <vt:lpstr>Wingdings</vt:lpstr>
      <vt:lpstr>Sitka Banner</vt:lpstr>
      <vt:lpstr>Arial Narrow</vt:lpstr>
      <vt:lpstr>Arial Rounded MT Bold</vt:lpstr>
      <vt:lpstr>Sitka Text Semibold</vt:lpstr>
      <vt:lpstr>Algerian</vt:lpstr>
      <vt:lpstr>Times New Roman</vt:lpstr>
      <vt:lpstr>Calibri Light</vt:lpstr>
      <vt:lpstr>Calibri</vt:lpstr>
      <vt:lpstr>Microsoft YaHei</vt:lpstr>
      <vt:lpstr>Arial Unicode MS</vt:lpstr>
      <vt:lpstr>Lato</vt:lpstr>
      <vt:lpstr>Segoe Print</vt:lpstr>
      <vt:lpstr>Blue Waves</vt:lpstr>
      <vt:lpstr>      A Project Report on Mother Dairy </vt:lpstr>
      <vt:lpstr>Comprehensive Digital Markerting For Mother Dairy SMART BRIDGE ORGANIZATON SRI VASAVI DEGREE COLLEGE(TADEPALLIGUDEM)  TEAM DETAILS</vt:lpstr>
      <vt:lpstr>PowerPoint 演示文稿</vt:lpstr>
      <vt:lpstr>CONTENTS:</vt:lpstr>
      <vt:lpstr>3.Content Ideas &amp;Marketing Strategies:    . Content idea Generation &amp; Stratery   . Marketing Strategies</vt:lpstr>
      <vt:lpstr>Brand Study (Mission /Values&amp; USP)</vt:lpstr>
      <vt:lpstr>PowerPoint 演示文稿</vt:lpstr>
      <vt:lpstr>1. COMPEITOR ANALYSIS</vt:lpstr>
      <vt:lpstr>PowerPoint 演示文稿</vt:lpstr>
      <vt:lpstr>Competitor-3. Paras Dairy</vt:lpstr>
      <vt:lpstr>PowerPoint 演示文稿</vt:lpstr>
      <vt:lpstr>1.3 BUYER’S/AUDIENCE’S PERSONA</vt:lpstr>
      <vt:lpstr>PowerPoint 演示文稿</vt:lpstr>
      <vt:lpstr>PowerPoint 演示文稿</vt:lpstr>
      <vt:lpstr>2.SEO &amp; Keyword Research:                                                  2.1  SEO AUDIT</vt:lpstr>
      <vt:lpstr>PowerPoint 演示文稿</vt:lpstr>
      <vt:lpstr>PowerPoint 演示文稿</vt:lpstr>
      <vt:lpstr>PowerPoint 演示文稿</vt:lpstr>
      <vt:lpstr>2.3 ON PAGE OPTIMIZATION</vt:lpstr>
      <vt:lpstr>PowerPoint 演示文稿</vt:lpstr>
      <vt:lpstr>Document the challenges faced during the research and analysis phase, as well as the key insights gained from the keyword research process. </vt:lpstr>
      <vt:lpstr>3.Content Ideas &amp; Marketing Strategies:               3.1 CONTENT IDEA GENERATION &amp; STRATEGY</vt:lpstr>
      <vt:lpstr>PowerPoint 演示文稿</vt:lpstr>
      <vt:lpstr>PowerPoint 演示文稿</vt:lpstr>
      <vt:lpstr>PowerPoint 演示文稿</vt:lpstr>
      <vt:lpstr>3.2 MARKETING STRATEGIES</vt:lpstr>
      <vt:lpstr> 4.Content Creation &amp; Curation:                                              4.1 POST CREATION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4.2 DESIGNS/VEDIO EDITING</vt:lpstr>
      <vt:lpstr>PowerPoint 演示文稿</vt:lpstr>
      <vt:lpstr>PowerPoint 演示文稿</vt:lpstr>
      <vt:lpstr>PowerPoint 演示文稿</vt:lpstr>
      <vt:lpstr>4.3 SOCIALMEDIA AD CAMPAIGNS</vt:lpstr>
      <vt:lpstr>4.4 EMAIL AD CAMPAIGNS</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Kusuma Kusu</dc:creator>
  <cp:lastModifiedBy>DELL</cp:lastModifiedBy>
  <cp:revision>22</cp:revision>
  <dcterms:created xsi:type="dcterms:W3CDTF">2024-04-18T14:54:00Z</dcterms:created>
  <dcterms:modified xsi:type="dcterms:W3CDTF">2024-04-24T07:04:42Z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F589F9DFB110484986CACE3416412295_13</vt:lpwstr>
  </property>
  <property fmtid="{D5CDD505-2E9C-101B-9397-08002B2CF9AE}" pid="3" name="KSOProductBuildVer">
    <vt:lpwstr>1033-12.2.0.16731</vt:lpwstr>
  </property>
</Properties>
</file>